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slideLayouts/slideLayout10.xml" ContentType="application/vnd.openxmlformats-officedocument.presentationml.slideLayout+xml"/>
  <Default Extension="gif" ContentType="image/gif"/>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Layouts/slideLayout3.xml" ContentType="application/vnd.openxmlformats-officedocument.presentationml.slideLayout+xml"/>
  <Default Extension="jpeg" ContentType="image/jpeg"/>
  <Override PartName="/ppt/notesSlides/notesSlide17.xml" ContentType="application/vnd.openxmlformats-officedocument.presentationml.notesSlide+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0"/>
  </p:notesMasterIdLst>
  <p:sldIdLst>
    <p:sldId id="256" r:id="rId2"/>
    <p:sldId id="352" r:id="rId3"/>
    <p:sldId id="353" r:id="rId4"/>
    <p:sldId id="354" r:id="rId5"/>
    <p:sldId id="355" r:id="rId6"/>
    <p:sldId id="356" r:id="rId7"/>
    <p:sldId id="357" r:id="rId8"/>
    <p:sldId id="358" r:id="rId9"/>
    <p:sldId id="359" r:id="rId10"/>
    <p:sldId id="360" r:id="rId11"/>
    <p:sldId id="362" r:id="rId12"/>
    <p:sldId id="361" r:id="rId13"/>
    <p:sldId id="363" r:id="rId14"/>
    <p:sldId id="364" r:id="rId15"/>
    <p:sldId id="366" r:id="rId16"/>
    <p:sldId id="365" r:id="rId17"/>
    <p:sldId id="367" r:id="rId18"/>
    <p:sldId id="296" r:id="rId1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1AA1B"/>
    <a:srgbClr val="F35C19"/>
    <a:srgbClr val="FFFF00"/>
    <a:srgbClr val="D93733"/>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autoAdjust="0"/>
    <p:restoredTop sz="86559" autoAdjust="0"/>
  </p:normalViewPr>
  <p:slideViewPr>
    <p:cSldViewPr>
      <p:cViewPr>
        <p:scale>
          <a:sx n="90" d="100"/>
          <a:sy n="90" d="100"/>
        </p:scale>
        <p:origin x="-192" y="180"/>
      </p:cViewPr>
      <p:guideLst>
        <p:guide orient="horz" pos="2160"/>
        <p:guide pos="2880"/>
      </p:guideLst>
    </p:cSldViewPr>
  </p:slideViewPr>
  <p:notesTextViewPr>
    <p:cViewPr>
      <p:scale>
        <a:sx n="100" d="100"/>
        <a:sy n="100" d="100"/>
      </p:scale>
      <p:origin x="0" y="0"/>
    </p:cViewPr>
  </p:notesTextViewPr>
  <p:sorterViewPr>
    <p:cViewPr>
      <p:scale>
        <a:sx n="80" d="100"/>
        <a:sy n="80" d="100"/>
      </p:scale>
      <p:origin x="0" y="5094"/>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35" tIns="45718" rIns="91435" bIns="45718"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35" tIns="45718" rIns="91435" bIns="45718" rtlCol="0"/>
          <a:lstStyle>
            <a:lvl1pPr algn="r">
              <a:defRPr sz="1200"/>
            </a:lvl1pPr>
          </a:lstStyle>
          <a:p>
            <a:fld id="{E1F45E5E-7087-4C84-935F-44FC6B001103}" type="datetimeFigureOut">
              <a:rPr lang="en-US" smtClean="0"/>
              <a:pPr/>
              <a:t>10/11/2016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35" tIns="45718" rIns="91435" bIns="45718"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35" tIns="45718" rIns="91435" bIns="45718"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35" tIns="45718" rIns="91435" bIns="45718"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35" tIns="45718" rIns="91435" bIns="45718" rtlCol="0" anchor="b"/>
          <a:lstStyle>
            <a:lvl1pPr algn="r">
              <a:defRPr sz="1200"/>
            </a:lvl1pPr>
          </a:lstStyle>
          <a:p>
            <a:fld id="{776D4C66-2C84-40E7-BC47-C9A059A82418}" type="slidenum">
              <a:rPr lang="en-US" smtClean="0"/>
              <a:pPr/>
              <a:t>‹#›</a:t>
            </a:fld>
            <a:endParaRPr lang="en-US"/>
          </a:p>
        </p:txBody>
      </p:sp>
    </p:spTree>
    <p:extLst>
      <p:ext uri="{BB962C8B-B14F-4D97-AF65-F5344CB8AC3E}">
        <p14:creationId xmlns:p14="http://schemas.microsoft.com/office/powerpoint/2010/main" xmlns="" val="248406597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776D4C66-2C84-40E7-BC47-C9A059A82418}" type="slidenum">
              <a:rPr lang="en-US" smtClean="0"/>
              <a:pPr/>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776D4C66-2C84-40E7-BC47-C9A059A82418}" type="slidenum">
              <a:rPr lang="en-US" smtClean="0"/>
              <a:pPr/>
              <a:t>10</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i="1" dirty="0" smtClean="0"/>
              <a:t>Coastal Theory Map. </a:t>
            </a:r>
            <a:r>
              <a:rPr lang="en-US" dirty="0" smtClean="0"/>
              <a:t>24 November 2012. http://ows.edb.utexas.edu/site/hight-kreitman/coastal-route-theory</a:t>
            </a:r>
          </a:p>
          <a:p>
            <a:endParaRPr lang="en-US" dirty="0"/>
          </a:p>
        </p:txBody>
      </p:sp>
      <p:sp>
        <p:nvSpPr>
          <p:cNvPr id="4" name="Slide Number Placeholder 3"/>
          <p:cNvSpPr>
            <a:spLocks noGrp="1"/>
          </p:cNvSpPr>
          <p:nvPr>
            <p:ph type="sldNum" sz="quarter" idx="10"/>
          </p:nvPr>
        </p:nvSpPr>
        <p:spPr/>
        <p:txBody>
          <a:bodyPr/>
          <a:lstStyle/>
          <a:p>
            <a:fld id="{776D4C66-2C84-40E7-BC47-C9A059A82418}" type="slidenum">
              <a:rPr lang="en-US" smtClean="0"/>
              <a:pPr/>
              <a:t>11</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776D4C66-2C84-40E7-BC47-C9A059A82418}" type="slidenum">
              <a:rPr lang="en-US" smtClean="0"/>
              <a:pPr/>
              <a:t>12</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i="1" dirty="0" smtClean="0">
                <a:latin typeface="Arial" pitchFamily="34" charset="0"/>
                <a:cs typeface="Arial" pitchFamily="34" charset="0"/>
              </a:rPr>
              <a:t>Atlantic </a:t>
            </a:r>
            <a:r>
              <a:rPr lang="en-US" i="1" baseline="0" dirty="0" smtClean="0">
                <a:latin typeface="Arial" pitchFamily="34" charset="0"/>
                <a:cs typeface="Arial" pitchFamily="34" charset="0"/>
              </a:rPr>
              <a:t> Coastal </a:t>
            </a:r>
            <a:r>
              <a:rPr lang="en-US" i="1" dirty="0" smtClean="0">
                <a:latin typeface="Arial" pitchFamily="34" charset="0"/>
                <a:cs typeface="Arial" pitchFamily="34" charset="0"/>
              </a:rPr>
              <a:t>Theory Map. </a:t>
            </a:r>
            <a:r>
              <a:rPr lang="en-US" dirty="0" smtClean="0">
                <a:latin typeface="Arial" pitchFamily="34" charset="0"/>
                <a:cs typeface="Arial" pitchFamily="34" charset="0"/>
              </a:rPr>
              <a:t>24 November 2012. http://www.dailymail.co.uk/sciencetech/article-2107418/Could-tools-belonging-Stone-Age-hunters-U-S-east-coast-finally-answer-really-discovered-America.html</a:t>
            </a:r>
          </a:p>
          <a:p>
            <a:endParaRPr lang="en-US" dirty="0"/>
          </a:p>
        </p:txBody>
      </p:sp>
      <p:sp>
        <p:nvSpPr>
          <p:cNvPr id="4" name="Slide Number Placeholder 3"/>
          <p:cNvSpPr>
            <a:spLocks noGrp="1"/>
          </p:cNvSpPr>
          <p:nvPr>
            <p:ph type="sldNum" sz="quarter" idx="10"/>
          </p:nvPr>
        </p:nvSpPr>
        <p:spPr/>
        <p:txBody>
          <a:bodyPr/>
          <a:lstStyle/>
          <a:p>
            <a:fld id="{776D4C66-2C84-40E7-BC47-C9A059A82418}" type="slidenum">
              <a:rPr lang="en-US" smtClean="0"/>
              <a:pPr/>
              <a:t>13</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i="1" dirty="0" smtClean="0"/>
              <a:t>Coastal Theory Map. </a:t>
            </a:r>
            <a:r>
              <a:rPr lang="en-US" dirty="0" smtClean="0"/>
              <a:t>24 November 2012. http://ows.edb.utexas.edu/site/hight-kreitman/coastal-route-theory</a:t>
            </a:r>
          </a:p>
          <a:p>
            <a:endParaRPr lang="en-US" dirty="0"/>
          </a:p>
        </p:txBody>
      </p:sp>
      <p:sp>
        <p:nvSpPr>
          <p:cNvPr id="4" name="Slide Number Placeholder 3"/>
          <p:cNvSpPr>
            <a:spLocks noGrp="1"/>
          </p:cNvSpPr>
          <p:nvPr>
            <p:ph type="sldNum" sz="quarter" idx="10"/>
          </p:nvPr>
        </p:nvSpPr>
        <p:spPr/>
        <p:txBody>
          <a:bodyPr/>
          <a:lstStyle/>
          <a:p>
            <a:fld id="{776D4C66-2C84-40E7-BC47-C9A059A82418}" type="slidenum">
              <a:rPr lang="en-US" smtClean="0"/>
              <a:pPr/>
              <a:t>14</a:t>
            </a:fld>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latin typeface="Arial" pitchFamily="34" charset="0"/>
                <a:cs typeface="Arial" pitchFamily="34" charset="0"/>
              </a:rPr>
              <a:t>Michigan’s First People. 24 November 2012. http://www.hal.state.mi.us/mhc/firstpeople/firstpeople.html</a:t>
            </a:r>
            <a:endParaRPr lang="en-US" dirty="0">
              <a:latin typeface="Arial" pitchFamily="34" charset="0"/>
              <a:cs typeface="Arial" pitchFamily="34" charset="0"/>
            </a:endParaRPr>
          </a:p>
        </p:txBody>
      </p:sp>
      <p:sp>
        <p:nvSpPr>
          <p:cNvPr id="4" name="Slide Number Placeholder 3"/>
          <p:cNvSpPr>
            <a:spLocks noGrp="1"/>
          </p:cNvSpPr>
          <p:nvPr>
            <p:ph type="sldNum" sz="quarter" idx="10"/>
          </p:nvPr>
        </p:nvSpPr>
        <p:spPr/>
        <p:txBody>
          <a:bodyPr/>
          <a:lstStyle/>
          <a:p>
            <a:fld id="{776D4C66-2C84-40E7-BC47-C9A059A82418}" type="slidenum">
              <a:rPr lang="en-US" smtClean="0"/>
              <a:pPr/>
              <a:t>15</a:t>
            </a:fld>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latin typeface="Arial" pitchFamily="34" charset="0"/>
                <a:cs typeface="Arial" pitchFamily="34" charset="0"/>
              </a:rPr>
              <a:t>Native</a:t>
            </a:r>
            <a:r>
              <a:rPr lang="en-US" baseline="0" dirty="0" smtClean="0">
                <a:latin typeface="Arial" pitchFamily="34" charset="0"/>
                <a:cs typeface="Arial" pitchFamily="34" charset="0"/>
              </a:rPr>
              <a:t> American Crops. 24 November 2012. http://grandrapidsnaturalliving.com/adventures-in-gardening</a:t>
            </a:r>
            <a:r>
              <a:rPr lang="en-US" baseline="0" dirty="0" smtClean="0"/>
              <a:t>/</a:t>
            </a:r>
          </a:p>
          <a:p>
            <a:endParaRPr lang="en-US" dirty="0"/>
          </a:p>
        </p:txBody>
      </p:sp>
      <p:sp>
        <p:nvSpPr>
          <p:cNvPr id="4" name="Slide Number Placeholder 3"/>
          <p:cNvSpPr>
            <a:spLocks noGrp="1"/>
          </p:cNvSpPr>
          <p:nvPr>
            <p:ph type="sldNum" sz="quarter" idx="10"/>
          </p:nvPr>
        </p:nvSpPr>
        <p:spPr/>
        <p:txBody>
          <a:bodyPr/>
          <a:lstStyle/>
          <a:p>
            <a:fld id="{776D4C66-2C84-40E7-BC47-C9A059A82418}" type="slidenum">
              <a:rPr lang="en-US" smtClean="0"/>
              <a:pPr/>
              <a:t>16</a:t>
            </a:fld>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latin typeface="Arial" pitchFamily="34" charset="0"/>
                <a:cs typeface="Arial" pitchFamily="34" charset="0"/>
              </a:rPr>
              <a:t>Native</a:t>
            </a:r>
            <a:r>
              <a:rPr lang="en-US" baseline="0" dirty="0" smtClean="0">
                <a:latin typeface="Arial" pitchFamily="34" charset="0"/>
                <a:cs typeface="Arial" pitchFamily="34" charset="0"/>
              </a:rPr>
              <a:t> American Cultures. 24 November 2012. http://www.sci-news.com/images/2012/07/image_463.jpg</a:t>
            </a:r>
          </a:p>
          <a:p>
            <a:endParaRPr lang="en-US" dirty="0"/>
          </a:p>
        </p:txBody>
      </p:sp>
      <p:sp>
        <p:nvSpPr>
          <p:cNvPr id="4" name="Slide Number Placeholder 3"/>
          <p:cNvSpPr>
            <a:spLocks noGrp="1"/>
          </p:cNvSpPr>
          <p:nvPr>
            <p:ph type="sldNum" sz="quarter" idx="10"/>
          </p:nvPr>
        </p:nvSpPr>
        <p:spPr/>
        <p:txBody>
          <a:bodyPr/>
          <a:lstStyle/>
          <a:p>
            <a:fld id="{776D4C66-2C84-40E7-BC47-C9A059A82418}" type="slidenum">
              <a:rPr lang="en-US" smtClean="0"/>
              <a:pPr/>
              <a:t>17</a:t>
            </a:fld>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776D4C66-2C84-40E7-BC47-C9A059A82418}" type="slidenum">
              <a:rPr lang="en-US" smtClean="0"/>
              <a:pPr/>
              <a:t>18</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i="1" dirty="0" smtClean="0">
                <a:latin typeface="Arial" pitchFamily="34" charset="0"/>
                <a:cs typeface="Arial" pitchFamily="34" charset="0"/>
              </a:rPr>
              <a:t>The Topper Site</a:t>
            </a:r>
            <a:r>
              <a:rPr lang="en-US" dirty="0" smtClean="0">
                <a:latin typeface="Arial" pitchFamily="34" charset="0"/>
                <a:cs typeface="Arial" pitchFamily="34" charset="0"/>
              </a:rPr>
              <a:t>. 24 November</a:t>
            </a:r>
            <a:r>
              <a:rPr lang="en-US" baseline="0" dirty="0" smtClean="0">
                <a:latin typeface="Arial" pitchFamily="34" charset="0"/>
                <a:cs typeface="Arial" pitchFamily="34" charset="0"/>
              </a:rPr>
              <a:t> 2012. http://allendale-expedition.net/</a:t>
            </a:r>
          </a:p>
          <a:p>
            <a:endParaRPr lang="en-US" dirty="0"/>
          </a:p>
        </p:txBody>
      </p:sp>
      <p:sp>
        <p:nvSpPr>
          <p:cNvPr id="4" name="Slide Number Placeholder 3"/>
          <p:cNvSpPr>
            <a:spLocks noGrp="1"/>
          </p:cNvSpPr>
          <p:nvPr>
            <p:ph type="sldNum" sz="quarter" idx="10"/>
          </p:nvPr>
        </p:nvSpPr>
        <p:spPr/>
        <p:txBody>
          <a:bodyPr/>
          <a:lstStyle/>
          <a:p>
            <a:fld id="{776D4C66-2C84-40E7-BC47-C9A059A82418}" type="slidenum">
              <a:rPr lang="en-US" smtClean="0"/>
              <a:pPr/>
              <a:t>2</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i="1" kern="1200" dirty="0" smtClean="0">
                <a:solidFill>
                  <a:schemeClr val="tx1"/>
                </a:solidFill>
                <a:latin typeface="+mn-lt"/>
                <a:ea typeface="+mn-ea"/>
                <a:cs typeface="+mn-cs"/>
              </a:rPr>
              <a:t>Bering Land Bridge</a:t>
            </a:r>
            <a:r>
              <a:rPr lang="en-US" sz="1200" kern="1200" dirty="0" smtClean="0">
                <a:solidFill>
                  <a:schemeClr val="tx1"/>
                </a:solidFill>
                <a:latin typeface="+mn-lt"/>
                <a:ea typeface="+mn-ea"/>
                <a:cs typeface="+mn-cs"/>
              </a:rPr>
              <a:t>. 16 November 2012. http://chinese-unicorn.com/wp-content/uploads/2012/08/image063.jpg</a:t>
            </a:r>
          </a:p>
        </p:txBody>
      </p:sp>
      <p:sp>
        <p:nvSpPr>
          <p:cNvPr id="4" name="Slide Number Placeholder 3"/>
          <p:cNvSpPr>
            <a:spLocks noGrp="1"/>
          </p:cNvSpPr>
          <p:nvPr>
            <p:ph type="sldNum" sz="quarter" idx="10"/>
          </p:nvPr>
        </p:nvSpPr>
        <p:spPr/>
        <p:txBody>
          <a:bodyPr/>
          <a:lstStyle/>
          <a:p>
            <a:fld id="{776D4C66-2C84-40E7-BC47-C9A059A82418}" type="slidenum">
              <a:rPr lang="en-US" smtClean="0"/>
              <a:pPr/>
              <a:t>3</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i="1" dirty="0" smtClean="0"/>
              <a:t>Wooly</a:t>
            </a:r>
            <a:r>
              <a:rPr lang="en-US" i="1" baseline="0" dirty="0" smtClean="0"/>
              <a:t> Mammoths</a:t>
            </a:r>
            <a:r>
              <a:rPr lang="en-US" baseline="0" dirty="0" smtClean="0"/>
              <a:t>. 24 November 2012. http://www.sfu.museum/journey/an-en/secondaire1er-middle/animaux-animals/mammouth-mammoth</a:t>
            </a:r>
          </a:p>
          <a:p>
            <a:endParaRPr lang="en-US" dirty="0"/>
          </a:p>
        </p:txBody>
      </p:sp>
      <p:sp>
        <p:nvSpPr>
          <p:cNvPr id="4" name="Slide Number Placeholder 3"/>
          <p:cNvSpPr>
            <a:spLocks noGrp="1"/>
          </p:cNvSpPr>
          <p:nvPr>
            <p:ph type="sldNum" sz="quarter" idx="10"/>
          </p:nvPr>
        </p:nvSpPr>
        <p:spPr/>
        <p:txBody>
          <a:bodyPr/>
          <a:lstStyle/>
          <a:p>
            <a:fld id="{776D4C66-2C84-40E7-BC47-C9A059A82418}" type="slidenum">
              <a:rPr lang="en-US" smtClean="0"/>
              <a:pPr/>
              <a:t>4</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i="1" dirty="0" smtClean="0">
                <a:latin typeface="Arial" pitchFamily="34" charset="0"/>
                <a:cs typeface="Arial" pitchFamily="34" charset="0"/>
              </a:rPr>
              <a:t>Possible</a:t>
            </a:r>
            <a:r>
              <a:rPr lang="en-US" i="1" baseline="0" dirty="0" smtClean="0">
                <a:latin typeface="Arial" pitchFamily="34" charset="0"/>
                <a:cs typeface="Arial" pitchFamily="34" charset="0"/>
              </a:rPr>
              <a:t> Routes </a:t>
            </a:r>
            <a:r>
              <a:rPr lang="en-US" baseline="0" dirty="0" smtClean="0">
                <a:latin typeface="Arial" pitchFamily="34" charset="0"/>
                <a:cs typeface="Arial" pitchFamily="34" charset="0"/>
              </a:rPr>
              <a:t>Map. 24 November 2012. http://drarchaeology.com/culthist/origins.htm</a:t>
            </a:r>
          </a:p>
          <a:p>
            <a:endParaRPr lang="en-US" dirty="0"/>
          </a:p>
        </p:txBody>
      </p:sp>
      <p:sp>
        <p:nvSpPr>
          <p:cNvPr id="4" name="Slide Number Placeholder 3"/>
          <p:cNvSpPr>
            <a:spLocks noGrp="1"/>
          </p:cNvSpPr>
          <p:nvPr>
            <p:ph type="sldNum" sz="quarter" idx="10"/>
          </p:nvPr>
        </p:nvSpPr>
        <p:spPr/>
        <p:txBody>
          <a:bodyPr/>
          <a:lstStyle/>
          <a:p>
            <a:fld id="{776D4C66-2C84-40E7-BC47-C9A059A82418}" type="slidenum">
              <a:rPr lang="en-US" smtClean="0"/>
              <a:pPr/>
              <a:t>5</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i="1" dirty="0" smtClean="0">
                <a:latin typeface="Arial" pitchFamily="34" charset="0"/>
                <a:cs typeface="Arial" pitchFamily="34" charset="0"/>
              </a:rPr>
              <a:t>Clovis Point</a:t>
            </a:r>
            <a:r>
              <a:rPr lang="en-US" dirty="0" smtClean="0">
                <a:latin typeface="Arial" pitchFamily="34" charset="0"/>
                <a:cs typeface="Arial" pitchFamily="34" charset="0"/>
              </a:rPr>
              <a:t>.</a:t>
            </a:r>
            <a:r>
              <a:rPr lang="en-US" baseline="0" dirty="0" smtClean="0">
                <a:latin typeface="Arial" pitchFamily="34" charset="0"/>
                <a:cs typeface="Arial" pitchFamily="34" charset="0"/>
              </a:rPr>
              <a:t> 24 November 2012. http://en.wikipedia.org/wiki/Clovis_point</a:t>
            </a:r>
          </a:p>
          <a:p>
            <a:endParaRPr lang="en-US" dirty="0"/>
          </a:p>
        </p:txBody>
      </p:sp>
      <p:sp>
        <p:nvSpPr>
          <p:cNvPr id="4" name="Slide Number Placeholder 3"/>
          <p:cNvSpPr>
            <a:spLocks noGrp="1"/>
          </p:cNvSpPr>
          <p:nvPr>
            <p:ph type="sldNum" sz="quarter" idx="10"/>
          </p:nvPr>
        </p:nvSpPr>
        <p:spPr/>
        <p:txBody>
          <a:bodyPr/>
          <a:lstStyle/>
          <a:p>
            <a:fld id="{776D4C66-2C84-40E7-BC47-C9A059A82418}" type="slidenum">
              <a:rPr lang="en-US" smtClean="0"/>
              <a:pPr/>
              <a:t>6</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i="1" dirty="0" smtClean="0">
                <a:latin typeface="Arial" pitchFamily="34" charset="0"/>
                <a:cs typeface="Arial" pitchFamily="34" charset="0"/>
              </a:rPr>
              <a:t>The Topper Site</a:t>
            </a:r>
            <a:r>
              <a:rPr lang="en-US" dirty="0" smtClean="0">
                <a:latin typeface="Arial" pitchFamily="34" charset="0"/>
                <a:cs typeface="Arial" pitchFamily="34" charset="0"/>
              </a:rPr>
              <a:t>. 24 November</a:t>
            </a:r>
            <a:r>
              <a:rPr lang="en-US" baseline="0" dirty="0" smtClean="0">
                <a:latin typeface="Arial" pitchFamily="34" charset="0"/>
                <a:cs typeface="Arial" pitchFamily="34" charset="0"/>
              </a:rPr>
              <a:t> 2012. http://allendale-expedition.net/</a:t>
            </a:r>
          </a:p>
          <a:p>
            <a:endParaRPr lang="en-US" dirty="0"/>
          </a:p>
        </p:txBody>
      </p:sp>
      <p:sp>
        <p:nvSpPr>
          <p:cNvPr id="4" name="Slide Number Placeholder 3"/>
          <p:cNvSpPr>
            <a:spLocks noGrp="1"/>
          </p:cNvSpPr>
          <p:nvPr>
            <p:ph type="sldNum" sz="quarter" idx="10"/>
          </p:nvPr>
        </p:nvSpPr>
        <p:spPr/>
        <p:txBody>
          <a:bodyPr/>
          <a:lstStyle/>
          <a:p>
            <a:fld id="{776D4C66-2C84-40E7-BC47-C9A059A82418}" type="slidenum">
              <a:rPr lang="en-US" smtClean="0"/>
              <a:pPr/>
              <a:t>7</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i="1" dirty="0" smtClean="0">
                <a:latin typeface="Arial" pitchFamily="34" charset="0"/>
                <a:cs typeface="Arial" pitchFamily="34" charset="0"/>
              </a:rPr>
              <a:t>The Topper Site</a:t>
            </a:r>
            <a:r>
              <a:rPr lang="en-US" dirty="0" smtClean="0">
                <a:latin typeface="Arial" pitchFamily="34" charset="0"/>
                <a:cs typeface="Arial" pitchFamily="34" charset="0"/>
              </a:rPr>
              <a:t>. 24 November</a:t>
            </a:r>
            <a:r>
              <a:rPr lang="en-US" baseline="0" dirty="0" smtClean="0">
                <a:latin typeface="Arial" pitchFamily="34" charset="0"/>
                <a:cs typeface="Arial" pitchFamily="34" charset="0"/>
              </a:rPr>
              <a:t> 2012. http://allendale-expedition.net/</a:t>
            </a:r>
          </a:p>
          <a:p>
            <a:endParaRPr lang="en-US" dirty="0"/>
          </a:p>
        </p:txBody>
      </p:sp>
      <p:sp>
        <p:nvSpPr>
          <p:cNvPr id="4" name="Slide Number Placeholder 3"/>
          <p:cNvSpPr>
            <a:spLocks noGrp="1"/>
          </p:cNvSpPr>
          <p:nvPr>
            <p:ph type="sldNum" sz="quarter" idx="10"/>
          </p:nvPr>
        </p:nvSpPr>
        <p:spPr/>
        <p:txBody>
          <a:bodyPr/>
          <a:lstStyle/>
          <a:p>
            <a:fld id="{776D4C66-2C84-40E7-BC47-C9A059A82418}" type="slidenum">
              <a:rPr lang="en-US" smtClean="0"/>
              <a:pPr/>
              <a:t>8</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i="1" dirty="0" smtClean="0">
                <a:latin typeface="Arial" pitchFamily="34" charset="0"/>
                <a:cs typeface="Arial" pitchFamily="34" charset="0"/>
              </a:rPr>
              <a:t>Artifact</a:t>
            </a:r>
            <a:r>
              <a:rPr lang="en-US" i="1" baseline="0" dirty="0" smtClean="0">
                <a:latin typeface="Arial" pitchFamily="34" charset="0"/>
                <a:cs typeface="Arial" pitchFamily="34" charset="0"/>
              </a:rPr>
              <a:t> from the </a:t>
            </a:r>
            <a:r>
              <a:rPr lang="en-US" i="1" dirty="0" smtClean="0">
                <a:latin typeface="Arial" pitchFamily="34" charset="0"/>
                <a:cs typeface="Arial" pitchFamily="34" charset="0"/>
              </a:rPr>
              <a:t>Topper Site</a:t>
            </a:r>
            <a:r>
              <a:rPr lang="en-US" dirty="0" smtClean="0">
                <a:latin typeface="Arial" pitchFamily="34" charset="0"/>
                <a:cs typeface="Arial" pitchFamily="34" charset="0"/>
              </a:rPr>
              <a:t>. 24 November</a:t>
            </a:r>
            <a:r>
              <a:rPr lang="en-US" baseline="0" dirty="0" smtClean="0">
                <a:latin typeface="Arial" pitchFamily="34" charset="0"/>
                <a:cs typeface="Arial" pitchFamily="34" charset="0"/>
              </a:rPr>
              <a:t> 2012. http://www.daysknob.com/Topper_A.htm</a:t>
            </a:r>
          </a:p>
          <a:p>
            <a:endParaRPr lang="en-US" dirty="0"/>
          </a:p>
        </p:txBody>
      </p:sp>
      <p:sp>
        <p:nvSpPr>
          <p:cNvPr id="4" name="Slide Number Placeholder 3"/>
          <p:cNvSpPr>
            <a:spLocks noGrp="1"/>
          </p:cNvSpPr>
          <p:nvPr>
            <p:ph type="sldNum" sz="quarter" idx="10"/>
          </p:nvPr>
        </p:nvSpPr>
        <p:spPr/>
        <p:txBody>
          <a:bodyPr/>
          <a:lstStyle/>
          <a:p>
            <a:fld id="{776D4C66-2C84-40E7-BC47-C9A059A82418}" type="slidenum">
              <a:rPr lang="en-US" smtClean="0"/>
              <a:pPr/>
              <a:t>9</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46E38655-42DB-4824-BC05-249E5FD5F31E}" type="datetime1">
              <a:rPr lang="en-US" smtClean="0"/>
              <a:pPr/>
              <a:t>10/11/2016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85B0C89-B727-4D5A-9666-0A58ADA09F3E}"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6B9FB0-5330-4E10-A95B-321B28B67FF2}" type="datetime1">
              <a:rPr lang="en-US" smtClean="0"/>
              <a:pPr/>
              <a:t>10/11/2016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85B0C89-B727-4D5A-9666-0A58ADA09F3E}"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0639EE5-A28A-4C61-B341-D00DFF6FE56B}" type="datetime1">
              <a:rPr lang="en-US" smtClean="0"/>
              <a:pPr/>
              <a:t>10/11/2016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85B0C89-B727-4D5A-9666-0A58ADA09F3E}"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2C290BE-F075-432A-8126-341F81158680}" type="datetime1">
              <a:rPr lang="en-US" smtClean="0"/>
              <a:pPr/>
              <a:t>10/11/2016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85B0C89-B727-4D5A-9666-0A58ADA09F3E}"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23E2239-08BD-423D-B625-B5FB6470E907}" type="datetime1">
              <a:rPr lang="en-US" smtClean="0"/>
              <a:pPr/>
              <a:t>10/11/2016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85B0C89-B727-4D5A-9666-0A58ADA09F3E}"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2A7310A4-BEDF-4877-A4DF-11EC8369FEEC}" type="datetime1">
              <a:rPr lang="en-US" smtClean="0"/>
              <a:pPr/>
              <a:t>10/11/2016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85B0C89-B727-4D5A-9666-0A58ADA09F3E}"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38A511DB-9DF2-4F07-A333-F70DF1A1EB04}" type="datetime1">
              <a:rPr lang="en-US" smtClean="0"/>
              <a:pPr/>
              <a:t>10/11/2016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85B0C89-B727-4D5A-9666-0A58ADA09F3E}"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84879007-B2DB-486B-9A01-2BBB7AB545AE}" type="datetime1">
              <a:rPr lang="en-US" smtClean="0"/>
              <a:pPr/>
              <a:t>10/11/2016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85B0C89-B727-4D5A-9666-0A58ADA09F3E}"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50E92AA-9618-411E-BBD5-C52D2500D1EE}" type="datetime1">
              <a:rPr lang="en-US" smtClean="0"/>
              <a:pPr/>
              <a:t>10/11/2016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85B0C89-B727-4D5A-9666-0A58ADA09F3E}"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39F4A1A-6379-4FF5-99B1-D1D2D786FFCB}" type="datetime1">
              <a:rPr lang="en-US" smtClean="0"/>
              <a:pPr/>
              <a:t>10/11/2016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85B0C89-B727-4D5A-9666-0A58ADA09F3E}"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0EEDB9B-B9C7-41E6-B442-7DFE655BF781}" type="datetime1">
              <a:rPr lang="en-US" smtClean="0"/>
              <a:pPr/>
              <a:t>10/11/2016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85B0C89-B727-4D5A-9666-0A58ADA09F3E}"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2083DF3-CA46-4FA6-B12D-BC61E79461F5}" type="datetime1">
              <a:rPr lang="en-US" smtClean="0"/>
              <a:pPr/>
              <a:t>10/11/2016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85B0C89-B727-4D5A-9666-0A58ADA09F3E}"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hyperlink" Target="http://ows.edb.utexas.edu/imce?app=tinymce|url@src" TargetMode="External"/><Relationship Id="rId2" Type="http://schemas.openxmlformats.org/officeDocument/2006/relationships/notesSlide" Target="../notesSlides/notesSlide11.xml"/><Relationship Id="rId1" Type="http://schemas.openxmlformats.org/officeDocument/2006/relationships/slideLayout" Target="../slideLayouts/slideLayout1.xml"/><Relationship Id="rId4" Type="http://schemas.openxmlformats.org/officeDocument/2006/relationships/image" Target="../media/image9.jpeg"/></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hyperlink" Target="http://www.hal.state.mi.us/mhc/firstpeople/images/paleo-hunters.jpg" TargetMode="External"/><Relationship Id="rId2" Type="http://schemas.openxmlformats.org/officeDocument/2006/relationships/notesSlide" Target="../notesSlides/notesSlide15.xml"/><Relationship Id="rId1" Type="http://schemas.openxmlformats.org/officeDocument/2006/relationships/slideLayout" Target="../slideLayouts/slideLayout1.xml"/><Relationship Id="rId4" Type="http://schemas.openxmlformats.org/officeDocument/2006/relationships/image" Target="../media/image11.jpeg"/></Relationships>
</file>

<file path=ppt/slides/_rels/slide16.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hyperlink" Target="http://en.wikipedia.org/wiki/File:Clovis_Point.jpg" TargetMode="External"/><Relationship Id="rId2" Type="http://schemas.openxmlformats.org/officeDocument/2006/relationships/notesSlide" Target="../notesSlides/notesSlide6.xml"/><Relationship Id="rId1" Type="http://schemas.openxmlformats.org/officeDocument/2006/relationships/slideLayout" Target="../slideLayouts/slideLayout1.xml"/><Relationship Id="rId4" Type="http://schemas.openxmlformats.org/officeDocument/2006/relationships/image" Target="../media/image6.jpeg"/></Relationships>
</file>

<file path=ppt/slides/_rels/slide7.xml.rels><?xml version="1.0" encoding="UTF-8" standalone="yes"?>
<Relationships xmlns="http://schemas.openxmlformats.org/package/2006/relationships"><Relationship Id="rId3" Type="http://schemas.openxmlformats.org/officeDocument/2006/relationships/image" Target="../media/image7.gif"/><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 name="Picture 15" descr="C:\Users\blooma\AppData\Local\Microsoft\Windows\Temporary Internet Files\Content.Outlook\07IV7VE0\OSlogonewmission graphic (2).jpg"/>
          <p:cNvPicPr>
            <a:picLocks noChangeAspect="1" noChangeArrowheads="1"/>
          </p:cNvPicPr>
          <p:nvPr/>
        </p:nvPicPr>
        <p:blipFill rotWithShape="1">
          <a:blip r:embed="rId3" cstate="print">
            <a:extLst>
              <a:ext uri="{28A0092B-C50C-407E-A947-70E740481C1C}">
                <a14:useLocalDpi xmlns:a14="http://schemas.microsoft.com/office/drawing/2010/main" xmlns="" val="0"/>
              </a:ext>
            </a:extLst>
          </a:blip>
          <a:srcRect l="2380" t="20043"/>
          <a:stretch/>
        </p:blipFill>
        <p:spPr bwMode="auto">
          <a:xfrm>
            <a:off x="6700533" y="5867400"/>
            <a:ext cx="2437265" cy="998135"/>
          </a:xfrm>
          <a:prstGeom prst="rect">
            <a:avLst/>
          </a:prstGeom>
          <a:noFill/>
          <a:extLst>
            <a:ext uri="{909E8E84-426E-40DD-AFC4-6F175D3DCCD1}">
              <a14:hiddenFill xmlns:a14="http://schemas.microsoft.com/office/drawing/2010/main" xmlns="">
                <a:solidFill>
                  <a:srgbClr val="FFFFFF"/>
                </a:solidFill>
              </a14:hiddenFill>
            </a:ext>
          </a:extLst>
        </p:spPr>
      </p:pic>
      <p:sp>
        <p:nvSpPr>
          <p:cNvPr id="2" name="Title 1"/>
          <p:cNvSpPr>
            <a:spLocks noGrp="1"/>
          </p:cNvSpPr>
          <p:nvPr>
            <p:ph type="ctrTitle"/>
          </p:nvPr>
        </p:nvSpPr>
        <p:spPr>
          <a:xfrm>
            <a:off x="609600" y="838200"/>
            <a:ext cx="7772400" cy="4849504"/>
          </a:xfrm>
        </p:spPr>
        <p:txBody>
          <a:bodyPr anchor="t" anchorCtr="0">
            <a:normAutofit/>
          </a:bodyPr>
          <a:lstStyle/>
          <a:p>
            <a:r>
              <a:rPr lang="en-US" dirty="0"/>
              <a:t>6</a:t>
            </a:r>
            <a:r>
              <a:rPr lang="en-US" baseline="30000" dirty="0"/>
              <a:t>th</a:t>
            </a:r>
            <a:r>
              <a:rPr lang="en-US" dirty="0"/>
              <a:t> Grade Social Studies</a:t>
            </a:r>
            <a:br>
              <a:rPr lang="en-US" dirty="0"/>
            </a:br>
            <a:r>
              <a:rPr lang="en-US" dirty="0"/>
              <a:t>Unit </a:t>
            </a:r>
            <a:r>
              <a:rPr lang="en-US" dirty="0" smtClean="0"/>
              <a:t>3, Lesson 6</a:t>
            </a:r>
            <a:r>
              <a:rPr lang="en-US" sz="3200" dirty="0"/>
              <a:t/>
            </a:r>
            <a:br>
              <a:rPr lang="en-US" sz="3200" dirty="0"/>
            </a:br>
            <a:r>
              <a:rPr lang="en-US" dirty="0" smtClean="0"/>
              <a:t/>
            </a:r>
            <a:br>
              <a:rPr lang="en-US" dirty="0" smtClean="0"/>
            </a:br>
            <a:r>
              <a:rPr lang="en-US" sz="6600" b="1" dirty="0" smtClean="0">
                <a:solidFill>
                  <a:schemeClr val="accent6">
                    <a:lumMod val="75000"/>
                  </a:schemeClr>
                </a:solidFill>
              </a:rPr>
              <a:t>Theories of Migration</a:t>
            </a:r>
            <a:endParaRPr lang="en-US" sz="5400" b="1" dirty="0">
              <a:solidFill>
                <a:schemeClr val="accent6">
                  <a:lumMod val="75000"/>
                </a:schemeClr>
              </a:solidFill>
            </a:endParaRPr>
          </a:p>
        </p:txBody>
      </p:sp>
      <p:sp>
        <p:nvSpPr>
          <p:cNvPr id="9" name="Slide Number Placeholder 8"/>
          <p:cNvSpPr>
            <a:spLocks noGrp="1"/>
          </p:cNvSpPr>
          <p:nvPr>
            <p:ph type="sldNum" sz="quarter" idx="12"/>
          </p:nvPr>
        </p:nvSpPr>
        <p:spPr/>
        <p:txBody>
          <a:bodyPr/>
          <a:lstStyle/>
          <a:p>
            <a:fld id="{985B0C89-B727-4D5A-9666-0A58ADA09F3E}" type="slidenum">
              <a:rPr lang="en-US" smtClean="0"/>
              <a:pPr/>
              <a:t>1</a:t>
            </a:fld>
            <a:endParaRPr lang="en-US"/>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Slide Number Placeholder 8"/>
          <p:cNvSpPr>
            <a:spLocks noGrp="1"/>
          </p:cNvSpPr>
          <p:nvPr>
            <p:ph type="sldNum" sz="quarter" idx="12"/>
          </p:nvPr>
        </p:nvSpPr>
        <p:spPr/>
        <p:txBody>
          <a:bodyPr/>
          <a:lstStyle/>
          <a:p>
            <a:fld id="{985B0C89-B727-4D5A-9666-0A58ADA09F3E}" type="slidenum">
              <a:rPr lang="en-US" sz="1800" b="1" smtClean="0">
                <a:solidFill>
                  <a:schemeClr val="tx1"/>
                </a:solidFill>
              </a:rPr>
              <a:pPr/>
              <a:t>10</a:t>
            </a:fld>
            <a:endParaRPr lang="en-US" sz="1800" b="1" dirty="0">
              <a:solidFill>
                <a:schemeClr val="tx1"/>
              </a:solidFill>
            </a:endParaRPr>
          </a:p>
        </p:txBody>
      </p:sp>
      <p:sp>
        <p:nvSpPr>
          <p:cNvPr id="4" name="TextBox 3"/>
          <p:cNvSpPr txBox="1"/>
          <p:nvPr/>
        </p:nvSpPr>
        <p:spPr>
          <a:xfrm>
            <a:off x="1981200" y="457200"/>
            <a:ext cx="4648200" cy="369332"/>
          </a:xfrm>
          <a:prstGeom prst="rect">
            <a:avLst/>
          </a:prstGeom>
          <a:solidFill>
            <a:srgbClr val="FFC000"/>
          </a:solidFill>
        </p:spPr>
        <p:txBody>
          <a:bodyPr wrap="square" rtlCol="0">
            <a:spAutoFit/>
          </a:bodyPr>
          <a:lstStyle/>
          <a:p>
            <a:pPr algn="ctr"/>
            <a:r>
              <a:rPr lang="en-US" b="1" dirty="0" smtClean="0"/>
              <a:t> The Topper Site in South Carolina</a:t>
            </a:r>
            <a:endParaRPr lang="en-US" b="1" dirty="0"/>
          </a:p>
        </p:txBody>
      </p:sp>
      <p:sp>
        <p:nvSpPr>
          <p:cNvPr id="5" name="TextBox 4"/>
          <p:cNvSpPr txBox="1"/>
          <p:nvPr/>
        </p:nvSpPr>
        <p:spPr>
          <a:xfrm>
            <a:off x="457200" y="1371600"/>
            <a:ext cx="8153400" cy="4524315"/>
          </a:xfrm>
          <a:prstGeom prst="rect">
            <a:avLst/>
          </a:prstGeom>
          <a:noFill/>
        </p:spPr>
        <p:txBody>
          <a:bodyPr wrap="square" rtlCol="0">
            <a:spAutoFit/>
          </a:bodyPr>
          <a:lstStyle/>
          <a:p>
            <a:pPr marL="393700" lvl="0" indent="-393700" hangingPunct="0">
              <a:buFont typeface="Arial" pitchFamily="34" charset="0"/>
              <a:buChar char="•"/>
            </a:pPr>
            <a:r>
              <a:rPr lang="en-US" sz="2400" b="1" dirty="0" smtClean="0"/>
              <a:t>This could mean that people may have crossed the land bridge into the Americas much earlier.</a:t>
            </a:r>
          </a:p>
          <a:p>
            <a:pPr marL="393700" lvl="0" indent="-393700" hangingPunct="0">
              <a:buFont typeface="Arial" pitchFamily="34" charset="0"/>
              <a:buChar char="•"/>
            </a:pPr>
            <a:endParaRPr lang="en-US" sz="2400" b="1" dirty="0" smtClean="0"/>
          </a:p>
          <a:p>
            <a:pPr marL="393700" lvl="0" indent="-393700" hangingPunct="0">
              <a:buFont typeface="Arial" pitchFamily="34" charset="0"/>
              <a:buChar char="•"/>
            </a:pPr>
            <a:r>
              <a:rPr lang="en-US" sz="2400" b="1" dirty="0" smtClean="0"/>
              <a:t>It might also mean that people used a different way to enter the Americas than the land bridge.</a:t>
            </a:r>
          </a:p>
          <a:p>
            <a:pPr marL="393700" lvl="0" indent="-393700" hangingPunct="0">
              <a:buFont typeface="Arial" pitchFamily="34" charset="0"/>
              <a:buChar char="•"/>
            </a:pPr>
            <a:endParaRPr lang="en-US" sz="2400" b="1" dirty="0" smtClean="0"/>
          </a:p>
          <a:p>
            <a:pPr marL="393700" lvl="0" indent="-393700" hangingPunct="0">
              <a:buFont typeface="Arial" pitchFamily="34" charset="0"/>
              <a:buChar char="•"/>
            </a:pPr>
            <a:r>
              <a:rPr lang="en-US" sz="2400" b="1" dirty="0" smtClean="0"/>
              <a:t>Historians and archaeologists are continuing to examine the artifacts found at the site. </a:t>
            </a:r>
          </a:p>
          <a:p>
            <a:pPr marL="393700" lvl="0" indent="-393700" hangingPunct="0">
              <a:buFont typeface="Arial" pitchFamily="34" charset="0"/>
              <a:buChar char="•"/>
            </a:pPr>
            <a:endParaRPr lang="en-US" sz="2400" b="1" dirty="0" smtClean="0"/>
          </a:p>
          <a:p>
            <a:pPr marL="393700" lvl="0" indent="-393700" hangingPunct="0">
              <a:buFont typeface="Arial" pitchFamily="34" charset="0"/>
              <a:buChar char="•"/>
            </a:pPr>
            <a:r>
              <a:rPr lang="en-US" sz="2400" b="1" dirty="0" smtClean="0"/>
              <a:t>People who disagree with the findings say the artifacts are natural, not made by humans.</a:t>
            </a:r>
          </a:p>
          <a:p>
            <a:endParaRPr lang="en-US" sz="2400" b="1"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a:xfrm>
          <a:off x="0" y="0"/>
          <a:ext cx="0" cy="0"/>
          <a:chOff x="0" y="0"/>
          <a:chExt cx="0" cy="0"/>
        </a:xfrm>
      </p:grpSpPr>
      <p:sp>
        <p:nvSpPr>
          <p:cNvPr id="9" name="Slide Number Placeholder 8"/>
          <p:cNvSpPr>
            <a:spLocks noGrp="1"/>
          </p:cNvSpPr>
          <p:nvPr>
            <p:ph type="sldNum" sz="quarter" idx="12"/>
          </p:nvPr>
        </p:nvSpPr>
        <p:spPr/>
        <p:txBody>
          <a:bodyPr/>
          <a:lstStyle/>
          <a:p>
            <a:fld id="{985B0C89-B727-4D5A-9666-0A58ADA09F3E}" type="slidenum">
              <a:rPr lang="en-US" sz="1800" b="1" smtClean="0">
                <a:solidFill>
                  <a:schemeClr val="tx1"/>
                </a:solidFill>
              </a:rPr>
              <a:pPr/>
              <a:t>11</a:t>
            </a:fld>
            <a:endParaRPr lang="en-US" sz="1800" b="1" dirty="0">
              <a:solidFill>
                <a:schemeClr val="tx1"/>
              </a:solidFill>
            </a:endParaRPr>
          </a:p>
        </p:txBody>
      </p:sp>
      <p:sp>
        <p:nvSpPr>
          <p:cNvPr id="4" name="TextBox 3"/>
          <p:cNvSpPr txBox="1"/>
          <p:nvPr/>
        </p:nvSpPr>
        <p:spPr>
          <a:xfrm>
            <a:off x="1981200" y="457200"/>
            <a:ext cx="4648200" cy="369332"/>
          </a:xfrm>
          <a:prstGeom prst="rect">
            <a:avLst/>
          </a:prstGeom>
          <a:solidFill>
            <a:srgbClr val="FFC000"/>
          </a:solidFill>
        </p:spPr>
        <p:txBody>
          <a:bodyPr wrap="square" rtlCol="0">
            <a:spAutoFit/>
          </a:bodyPr>
          <a:lstStyle/>
          <a:p>
            <a:pPr algn="ctr"/>
            <a:r>
              <a:rPr lang="en-US" b="1" dirty="0" smtClean="0"/>
              <a:t> Pacific Coastal Theory</a:t>
            </a:r>
            <a:endParaRPr lang="en-US" b="1" dirty="0"/>
          </a:p>
        </p:txBody>
      </p:sp>
      <p:sp>
        <p:nvSpPr>
          <p:cNvPr id="5" name="TextBox 4"/>
          <p:cNvSpPr txBox="1"/>
          <p:nvPr/>
        </p:nvSpPr>
        <p:spPr>
          <a:xfrm>
            <a:off x="457200" y="1371600"/>
            <a:ext cx="8153400" cy="2677656"/>
          </a:xfrm>
          <a:prstGeom prst="rect">
            <a:avLst/>
          </a:prstGeom>
          <a:noFill/>
        </p:spPr>
        <p:txBody>
          <a:bodyPr wrap="square" rtlCol="0">
            <a:spAutoFit/>
          </a:bodyPr>
          <a:lstStyle/>
          <a:p>
            <a:pPr hangingPunct="0"/>
            <a:r>
              <a:rPr lang="en-US" sz="2400" b="1" dirty="0" smtClean="0"/>
              <a:t> </a:t>
            </a:r>
            <a:endParaRPr lang="en-US" sz="2400" dirty="0" smtClean="0"/>
          </a:p>
          <a:p>
            <a:pPr lvl="0" hangingPunct="0"/>
            <a:r>
              <a:rPr lang="en-US" sz="2400" b="1" dirty="0" smtClean="0"/>
              <a:t>People with boats may have moved along the Pacific coast into Alaska and Canada and then south down the coastline all the way to Peru and Chile. </a:t>
            </a:r>
          </a:p>
          <a:p>
            <a:pPr lvl="0" hangingPunct="0"/>
            <a:endParaRPr lang="en-US" sz="2400" dirty="0" smtClean="0"/>
          </a:p>
          <a:p>
            <a:pPr hangingPunct="0"/>
            <a:r>
              <a:rPr lang="en-US" sz="2400" dirty="0" smtClean="0"/>
              <a:t> </a:t>
            </a:r>
          </a:p>
          <a:p>
            <a:endParaRPr lang="en-US" sz="2400" b="1" dirty="0"/>
          </a:p>
        </p:txBody>
      </p:sp>
      <p:pic>
        <p:nvPicPr>
          <p:cNvPr id="41987" name="Picture 3" descr="artb.jpg">
            <a:hlinkClick r:id="rId3" tooltip="Send to tinymce"/>
          </p:cNvPr>
          <p:cNvPicPr>
            <a:picLocks noChangeAspect="1" noChangeArrowheads="1"/>
          </p:cNvPicPr>
          <p:nvPr/>
        </p:nvPicPr>
        <p:blipFill>
          <a:blip r:embed="rId4" cstate="print"/>
          <a:srcRect/>
          <a:stretch>
            <a:fillRect/>
          </a:stretch>
        </p:blipFill>
        <p:spPr bwMode="auto">
          <a:xfrm>
            <a:off x="3962400" y="2971800"/>
            <a:ext cx="4114800" cy="2790826"/>
          </a:xfrm>
          <a:prstGeom prst="rect">
            <a:avLst/>
          </a:prstGeom>
          <a:noFill/>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Slide Number Placeholder 8"/>
          <p:cNvSpPr>
            <a:spLocks noGrp="1"/>
          </p:cNvSpPr>
          <p:nvPr>
            <p:ph type="sldNum" sz="quarter" idx="12"/>
          </p:nvPr>
        </p:nvSpPr>
        <p:spPr/>
        <p:txBody>
          <a:bodyPr/>
          <a:lstStyle/>
          <a:p>
            <a:fld id="{985B0C89-B727-4D5A-9666-0A58ADA09F3E}" type="slidenum">
              <a:rPr lang="en-US" sz="1800" b="1" smtClean="0">
                <a:solidFill>
                  <a:schemeClr val="tx1"/>
                </a:solidFill>
              </a:rPr>
              <a:pPr/>
              <a:t>12</a:t>
            </a:fld>
            <a:endParaRPr lang="en-US" sz="1800" b="1" dirty="0">
              <a:solidFill>
                <a:schemeClr val="tx1"/>
              </a:solidFill>
            </a:endParaRPr>
          </a:p>
        </p:txBody>
      </p:sp>
      <p:sp>
        <p:nvSpPr>
          <p:cNvPr id="4" name="TextBox 3"/>
          <p:cNvSpPr txBox="1"/>
          <p:nvPr/>
        </p:nvSpPr>
        <p:spPr>
          <a:xfrm>
            <a:off x="1981200" y="457200"/>
            <a:ext cx="4648200" cy="369332"/>
          </a:xfrm>
          <a:prstGeom prst="rect">
            <a:avLst/>
          </a:prstGeom>
          <a:solidFill>
            <a:srgbClr val="FFC000"/>
          </a:solidFill>
        </p:spPr>
        <p:txBody>
          <a:bodyPr wrap="square" rtlCol="0">
            <a:spAutoFit/>
          </a:bodyPr>
          <a:lstStyle/>
          <a:p>
            <a:pPr algn="ctr"/>
            <a:r>
              <a:rPr lang="en-US" b="1" dirty="0" smtClean="0"/>
              <a:t> Pacific Coastal Theory</a:t>
            </a:r>
            <a:endParaRPr lang="en-US" b="1" dirty="0"/>
          </a:p>
        </p:txBody>
      </p:sp>
      <p:sp>
        <p:nvSpPr>
          <p:cNvPr id="5" name="TextBox 4"/>
          <p:cNvSpPr txBox="1"/>
          <p:nvPr/>
        </p:nvSpPr>
        <p:spPr>
          <a:xfrm>
            <a:off x="457200" y="1371600"/>
            <a:ext cx="8153400" cy="4154984"/>
          </a:xfrm>
          <a:prstGeom prst="rect">
            <a:avLst/>
          </a:prstGeom>
          <a:noFill/>
        </p:spPr>
        <p:txBody>
          <a:bodyPr wrap="square" rtlCol="0">
            <a:spAutoFit/>
          </a:bodyPr>
          <a:lstStyle/>
          <a:p>
            <a:pPr hangingPunct="0"/>
            <a:r>
              <a:rPr lang="en-US" sz="2400" b="1" dirty="0" smtClean="0"/>
              <a:t> </a:t>
            </a:r>
            <a:endParaRPr lang="en-US" sz="2400" dirty="0" smtClean="0"/>
          </a:p>
          <a:p>
            <a:pPr lvl="0" hangingPunct="0"/>
            <a:endParaRPr lang="en-US" sz="2400" dirty="0" smtClean="0"/>
          </a:p>
          <a:p>
            <a:pPr lvl="0" hangingPunct="0"/>
            <a:r>
              <a:rPr lang="en-US" sz="2400" b="1" i="1" dirty="0" smtClean="0"/>
              <a:t>Possible Evidence:</a:t>
            </a:r>
            <a:r>
              <a:rPr lang="en-US" sz="2400" dirty="0" smtClean="0"/>
              <a:t>  Research in Australia and Japan has shown that boats were in use as far back as 25,000 to 40,000 years ago.</a:t>
            </a:r>
          </a:p>
          <a:p>
            <a:pPr lvl="0" hangingPunct="0"/>
            <a:endParaRPr lang="en-US" sz="2400" dirty="0" smtClean="0"/>
          </a:p>
          <a:p>
            <a:pPr lvl="0" hangingPunct="0"/>
            <a:endParaRPr lang="en-US" sz="2400" dirty="0" smtClean="0"/>
          </a:p>
          <a:p>
            <a:pPr lvl="0" hangingPunct="0"/>
            <a:r>
              <a:rPr lang="en-US" sz="2400" b="1" i="1" dirty="0" smtClean="0"/>
              <a:t>Problems Finding Evidence:</a:t>
            </a:r>
            <a:r>
              <a:rPr lang="en-US" sz="2400" dirty="0" smtClean="0"/>
              <a:t> The oceans are higher now and sites where early humans would have lived along the coasts are under water.</a:t>
            </a:r>
          </a:p>
          <a:p>
            <a:pPr hangingPunct="0"/>
            <a:r>
              <a:rPr lang="en-US" sz="2400" dirty="0" smtClean="0"/>
              <a:t> </a:t>
            </a:r>
          </a:p>
          <a:p>
            <a:endParaRPr lang="en-US" sz="2400" b="1"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Slide Number Placeholder 8"/>
          <p:cNvSpPr>
            <a:spLocks noGrp="1"/>
          </p:cNvSpPr>
          <p:nvPr>
            <p:ph type="sldNum" sz="quarter" idx="12"/>
          </p:nvPr>
        </p:nvSpPr>
        <p:spPr/>
        <p:txBody>
          <a:bodyPr/>
          <a:lstStyle/>
          <a:p>
            <a:fld id="{985B0C89-B727-4D5A-9666-0A58ADA09F3E}" type="slidenum">
              <a:rPr lang="en-US" sz="1800" b="1" smtClean="0">
                <a:solidFill>
                  <a:schemeClr val="tx1"/>
                </a:solidFill>
              </a:rPr>
              <a:pPr/>
              <a:t>13</a:t>
            </a:fld>
            <a:endParaRPr lang="en-US" sz="1800" b="1" dirty="0">
              <a:solidFill>
                <a:schemeClr val="tx1"/>
              </a:solidFill>
            </a:endParaRPr>
          </a:p>
        </p:txBody>
      </p:sp>
      <p:sp>
        <p:nvSpPr>
          <p:cNvPr id="4" name="TextBox 3"/>
          <p:cNvSpPr txBox="1"/>
          <p:nvPr/>
        </p:nvSpPr>
        <p:spPr>
          <a:xfrm>
            <a:off x="1981200" y="457200"/>
            <a:ext cx="4648200" cy="369332"/>
          </a:xfrm>
          <a:prstGeom prst="rect">
            <a:avLst/>
          </a:prstGeom>
          <a:solidFill>
            <a:srgbClr val="FFC000"/>
          </a:solidFill>
        </p:spPr>
        <p:txBody>
          <a:bodyPr wrap="square" rtlCol="0">
            <a:spAutoFit/>
          </a:bodyPr>
          <a:lstStyle/>
          <a:p>
            <a:pPr algn="ctr"/>
            <a:r>
              <a:rPr lang="en-US" b="1" dirty="0" smtClean="0"/>
              <a:t> Atlantic  Coastal Theory</a:t>
            </a:r>
            <a:endParaRPr lang="en-US" b="1" dirty="0"/>
          </a:p>
        </p:txBody>
      </p:sp>
      <p:sp>
        <p:nvSpPr>
          <p:cNvPr id="5" name="TextBox 4"/>
          <p:cNvSpPr txBox="1"/>
          <p:nvPr/>
        </p:nvSpPr>
        <p:spPr>
          <a:xfrm>
            <a:off x="457200" y="1371600"/>
            <a:ext cx="8153400" cy="2677656"/>
          </a:xfrm>
          <a:prstGeom prst="rect">
            <a:avLst/>
          </a:prstGeom>
          <a:noFill/>
        </p:spPr>
        <p:txBody>
          <a:bodyPr wrap="square" rtlCol="0">
            <a:spAutoFit/>
          </a:bodyPr>
          <a:lstStyle/>
          <a:p>
            <a:pPr hangingPunct="0"/>
            <a:r>
              <a:rPr lang="en-US" sz="2400" b="1" dirty="0" smtClean="0"/>
              <a:t>People with boats may have sailed from Europe to reach the Americas or across the Atlantic.</a:t>
            </a:r>
          </a:p>
          <a:p>
            <a:pPr hangingPunct="0"/>
            <a:endParaRPr lang="en-US" sz="2400" dirty="0" smtClean="0"/>
          </a:p>
          <a:p>
            <a:pPr lvl="0" hangingPunct="0"/>
            <a:endParaRPr lang="en-US" sz="2400" b="1" dirty="0" smtClean="0"/>
          </a:p>
          <a:p>
            <a:pPr lvl="0" hangingPunct="0"/>
            <a:endParaRPr lang="en-US" sz="2400" dirty="0" smtClean="0"/>
          </a:p>
          <a:p>
            <a:pPr hangingPunct="0"/>
            <a:r>
              <a:rPr lang="en-US" sz="2400" dirty="0" smtClean="0"/>
              <a:t> </a:t>
            </a:r>
          </a:p>
          <a:p>
            <a:endParaRPr lang="en-US" sz="2400" b="1" dirty="0"/>
          </a:p>
        </p:txBody>
      </p:sp>
      <p:pic>
        <p:nvPicPr>
          <p:cNvPr id="48132" name="Picture 4" descr="How Europeans first reached America: The migration route mapped out "/>
          <p:cNvPicPr>
            <a:picLocks noChangeAspect="1" noChangeArrowheads="1"/>
          </p:cNvPicPr>
          <p:nvPr/>
        </p:nvPicPr>
        <p:blipFill>
          <a:blip r:embed="rId3" cstate="print"/>
          <a:srcRect/>
          <a:stretch>
            <a:fillRect/>
          </a:stretch>
        </p:blipFill>
        <p:spPr bwMode="auto">
          <a:xfrm>
            <a:off x="1219200" y="2819400"/>
            <a:ext cx="6038850" cy="2724151"/>
          </a:xfrm>
          <a:prstGeom prst="rect">
            <a:avLst/>
          </a:prstGeom>
          <a:noFill/>
        </p:spPr>
      </p:pic>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Slide Number Placeholder 8"/>
          <p:cNvSpPr>
            <a:spLocks noGrp="1"/>
          </p:cNvSpPr>
          <p:nvPr>
            <p:ph type="sldNum" sz="quarter" idx="12"/>
          </p:nvPr>
        </p:nvSpPr>
        <p:spPr/>
        <p:txBody>
          <a:bodyPr/>
          <a:lstStyle/>
          <a:p>
            <a:fld id="{985B0C89-B727-4D5A-9666-0A58ADA09F3E}" type="slidenum">
              <a:rPr lang="en-US" sz="1800" b="1" smtClean="0">
                <a:solidFill>
                  <a:schemeClr val="tx1"/>
                </a:solidFill>
              </a:rPr>
              <a:pPr/>
              <a:t>14</a:t>
            </a:fld>
            <a:endParaRPr lang="en-US" sz="1800" b="1" dirty="0">
              <a:solidFill>
                <a:schemeClr val="tx1"/>
              </a:solidFill>
            </a:endParaRPr>
          </a:p>
        </p:txBody>
      </p:sp>
      <p:sp>
        <p:nvSpPr>
          <p:cNvPr id="4" name="TextBox 3"/>
          <p:cNvSpPr txBox="1"/>
          <p:nvPr/>
        </p:nvSpPr>
        <p:spPr>
          <a:xfrm>
            <a:off x="1981200" y="457200"/>
            <a:ext cx="4648200" cy="369332"/>
          </a:xfrm>
          <a:prstGeom prst="rect">
            <a:avLst/>
          </a:prstGeom>
          <a:solidFill>
            <a:srgbClr val="FFC000"/>
          </a:solidFill>
        </p:spPr>
        <p:txBody>
          <a:bodyPr wrap="square" rtlCol="0">
            <a:spAutoFit/>
          </a:bodyPr>
          <a:lstStyle/>
          <a:p>
            <a:pPr algn="ctr"/>
            <a:r>
              <a:rPr lang="en-US" b="1" dirty="0" smtClean="0"/>
              <a:t> Atlantic  Coastal Theory</a:t>
            </a:r>
            <a:endParaRPr lang="en-US" b="1" dirty="0"/>
          </a:p>
        </p:txBody>
      </p:sp>
      <p:sp>
        <p:nvSpPr>
          <p:cNvPr id="5" name="TextBox 4"/>
          <p:cNvSpPr txBox="1"/>
          <p:nvPr/>
        </p:nvSpPr>
        <p:spPr>
          <a:xfrm>
            <a:off x="457200" y="1219200"/>
            <a:ext cx="8153400" cy="5262979"/>
          </a:xfrm>
          <a:prstGeom prst="rect">
            <a:avLst/>
          </a:prstGeom>
          <a:noFill/>
        </p:spPr>
        <p:txBody>
          <a:bodyPr wrap="square" rtlCol="0">
            <a:spAutoFit/>
          </a:bodyPr>
          <a:lstStyle/>
          <a:p>
            <a:pPr hangingPunct="0"/>
            <a:r>
              <a:rPr lang="en-US" sz="2400" b="1" dirty="0" smtClean="0"/>
              <a:t> </a:t>
            </a:r>
            <a:endParaRPr lang="en-US" sz="2400" dirty="0" smtClean="0"/>
          </a:p>
          <a:p>
            <a:pPr lvl="0" hangingPunct="0"/>
            <a:r>
              <a:rPr lang="en-US" sz="2400" b="1" i="1" dirty="0" smtClean="0"/>
              <a:t>Possible Evidence:</a:t>
            </a:r>
            <a:r>
              <a:rPr lang="en-US" sz="2400" dirty="0" smtClean="0"/>
              <a:t> Similar spear points to those found at sites in the Americas have been found in an area of coastal Europe. They were made by people known as </a:t>
            </a:r>
            <a:r>
              <a:rPr lang="en-US" sz="2400" dirty="0" err="1" smtClean="0"/>
              <a:t>Solutreans</a:t>
            </a:r>
            <a:r>
              <a:rPr lang="en-US" sz="2400" dirty="0" smtClean="0"/>
              <a:t>. These people may have traveled by boat to the Americas and settled along the east coast.</a:t>
            </a:r>
          </a:p>
          <a:p>
            <a:pPr lvl="0" hangingPunct="0"/>
            <a:endParaRPr lang="en-US" sz="2400" dirty="0" smtClean="0"/>
          </a:p>
          <a:p>
            <a:pPr lvl="0" hangingPunct="0"/>
            <a:endParaRPr lang="en-US" sz="2400" dirty="0" smtClean="0"/>
          </a:p>
          <a:p>
            <a:pPr lvl="0" hangingPunct="0"/>
            <a:r>
              <a:rPr lang="en-US" sz="2400" b="1" i="1" dirty="0" smtClean="0"/>
              <a:t>Problems Finding Evidence:</a:t>
            </a:r>
            <a:r>
              <a:rPr lang="en-US" sz="2400" dirty="0" smtClean="0"/>
              <a:t> Other than the spear points, no other evidence has been found yet.</a:t>
            </a:r>
          </a:p>
          <a:p>
            <a:pPr lvl="0" hangingPunct="0"/>
            <a:endParaRPr lang="en-US" sz="2400" b="1" dirty="0" smtClean="0"/>
          </a:p>
          <a:p>
            <a:pPr lvl="0" hangingPunct="0"/>
            <a:endParaRPr lang="en-US" sz="2400" dirty="0" smtClean="0"/>
          </a:p>
          <a:p>
            <a:pPr hangingPunct="0"/>
            <a:r>
              <a:rPr lang="en-US" sz="2400" dirty="0" smtClean="0"/>
              <a:t> </a:t>
            </a:r>
          </a:p>
          <a:p>
            <a:endParaRPr lang="en-US" sz="2400" b="1"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Slide Number Placeholder 8"/>
          <p:cNvSpPr>
            <a:spLocks noGrp="1"/>
          </p:cNvSpPr>
          <p:nvPr>
            <p:ph type="sldNum" sz="quarter" idx="12"/>
          </p:nvPr>
        </p:nvSpPr>
        <p:spPr/>
        <p:txBody>
          <a:bodyPr/>
          <a:lstStyle/>
          <a:p>
            <a:fld id="{985B0C89-B727-4D5A-9666-0A58ADA09F3E}" type="slidenum">
              <a:rPr lang="en-US" sz="1800" b="1" smtClean="0">
                <a:solidFill>
                  <a:schemeClr val="tx1"/>
                </a:solidFill>
              </a:rPr>
              <a:pPr/>
              <a:t>15</a:t>
            </a:fld>
            <a:endParaRPr lang="en-US" sz="1800" b="1" dirty="0">
              <a:solidFill>
                <a:schemeClr val="tx1"/>
              </a:solidFill>
            </a:endParaRPr>
          </a:p>
        </p:txBody>
      </p:sp>
      <p:sp>
        <p:nvSpPr>
          <p:cNvPr id="4" name="TextBox 3"/>
          <p:cNvSpPr txBox="1"/>
          <p:nvPr/>
        </p:nvSpPr>
        <p:spPr>
          <a:xfrm>
            <a:off x="1981200" y="457200"/>
            <a:ext cx="4648200" cy="369332"/>
          </a:xfrm>
          <a:prstGeom prst="rect">
            <a:avLst/>
          </a:prstGeom>
          <a:solidFill>
            <a:srgbClr val="FFC000"/>
          </a:solidFill>
        </p:spPr>
        <p:txBody>
          <a:bodyPr wrap="square" rtlCol="0">
            <a:spAutoFit/>
          </a:bodyPr>
          <a:lstStyle/>
          <a:p>
            <a:pPr algn="ctr"/>
            <a:r>
              <a:rPr lang="en-US" b="1" dirty="0" smtClean="0"/>
              <a:t> What do historians agree on??</a:t>
            </a:r>
            <a:endParaRPr lang="en-US" b="1" dirty="0"/>
          </a:p>
        </p:txBody>
      </p:sp>
      <p:sp>
        <p:nvSpPr>
          <p:cNvPr id="5" name="TextBox 4"/>
          <p:cNvSpPr txBox="1"/>
          <p:nvPr/>
        </p:nvSpPr>
        <p:spPr>
          <a:xfrm>
            <a:off x="457200" y="1676400"/>
            <a:ext cx="5638800" cy="4478149"/>
          </a:xfrm>
          <a:prstGeom prst="rect">
            <a:avLst/>
          </a:prstGeom>
          <a:noFill/>
        </p:spPr>
        <p:txBody>
          <a:bodyPr wrap="square" rtlCol="0">
            <a:spAutoFit/>
          </a:bodyPr>
          <a:lstStyle/>
          <a:p>
            <a:pPr marL="236538" lvl="0" indent="-236538">
              <a:spcAft>
                <a:spcPts val="1800"/>
              </a:spcAft>
              <a:buFont typeface="Arial" pitchFamily="34" charset="0"/>
              <a:buChar char="•"/>
            </a:pPr>
            <a:r>
              <a:rPr lang="en-US" sz="2400" b="1" dirty="0" smtClean="0"/>
              <a:t>These original settlers were able to adapt or change to fit the environment. </a:t>
            </a:r>
          </a:p>
          <a:p>
            <a:pPr marL="693738" lvl="1" indent="-236538">
              <a:spcAft>
                <a:spcPts val="1800"/>
              </a:spcAft>
              <a:buFont typeface="Arial" pitchFamily="34" charset="0"/>
              <a:buChar char="•"/>
            </a:pPr>
            <a:r>
              <a:rPr lang="en-US" sz="2400" b="1" dirty="0" smtClean="0"/>
              <a:t>They were able to survive in subfreezing temperatures. </a:t>
            </a:r>
            <a:endParaRPr lang="en-US" sz="2400" b="1" dirty="0"/>
          </a:p>
          <a:p>
            <a:pPr marL="693738" lvl="1" indent="-236538">
              <a:spcAft>
                <a:spcPts val="1800"/>
              </a:spcAft>
              <a:buFont typeface="Arial" pitchFamily="34" charset="0"/>
              <a:buChar char="•"/>
            </a:pPr>
            <a:r>
              <a:rPr lang="en-US" sz="2400" b="1" dirty="0" smtClean="0"/>
              <a:t>They were able to build fires, build insulated housing, and make warm clothes.</a:t>
            </a:r>
          </a:p>
          <a:p>
            <a:pPr marL="236538" lvl="0" indent="-236538">
              <a:spcAft>
                <a:spcPts val="1800"/>
              </a:spcAft>
              <a:buFont typeface="Arial" pitchFamily="34" charset="0"/>
              <a:buChar char="•"/>
            </a:pPr>
            <a:r>
              <a:rPr lang="en-US" sz="2400" b="1" dirty="0" smtClean="0"/>
              <a:t>Without wheeled vehicles or riding animals, they were able to spread across South and North America.</a:t>
            </a:r>
            <a:endParaRPr lang="en-US" sz="2800" dirty="0" smtClean="0"/>
          </a:p>
        </p:txBody>
      </p:sp>
      <p:pic>
        <p:nvPicPr>
          <p:cNvPr id="54275" name="Picture 3" descr="Two Paleo hunters stand on a rocky tundra-like bluff in the Michigan Historical Museum atrium's entrance.">
            <a:hlinkClick r:id="rId3"/>
          </p:cNvPr>
          <p:cNvPicPr>
            <a:picLocks noChangeAspect="1" noChangeArrowheads="1"/>
          </p:cNvPicPr>
          <p:nvPr/>
        </p:nvPicPr>
        <p:blipFill>
          <a:blip r:embed="rId4" cstate="print"/>
          <a:srcRect/>
          <a:stretch>
            <a:fillRect/>
          </a:stretch>
        </p:blipFill>
        <p:spPr bwMode="auto">
          <a:xfrm>
            <a:off x="6019800" y="1752600"/>
            <a:ext cx="2529459" cy="3048000"/>
          </a:xfrm>
          <a:prstGeom prst="rect">
            <a:avLst/>
          </a:prstGeom>
          <a:noFill/>
        </p:spPr>
      </p:pic>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Slide Number Placeholder 8"/>
          <p:cNvSpPr>
            <a:spLocks noGrp="1"/>
          </p:cNvSpPr>
          <p:nvPr>
            <p:ph type="sldNum" sz="quarter" idx="12"/>
          </p:nvPr>
        </p:nvSpPr>
        <p:spPr/>
        <p:txBody>
          <a:bodyPr/>
          <a:lstStyle/>
          <a:p>
            <a:fld id="{985B0C89-B727-4D5A-9666-0A58ADA09F3E}" type="slidenum">
              <a:rPr lang="en-US" sz="1800" b="1" smtClean="0">
                <a:solidFill>
                  <a:schemeClr val="tx1"/>
                </a:solidFill>
              </a:rPr>
              <a:pPr/>
              <a:t>16</a:t>
            </a:fld>
            <a:endParaRPr lang="en-US" sz="1800" b="1" dirty="0">
              <a:solidFill>
                <a:schemeClr val="tx1"/>
              </a:solidFill>
            </a:endParaRPr>
          </a:p>
        </p:txBody>
      </p:sp>
      <p:sp>
        <p:nvSpPr>
          <p:cNvPr id="4" name="TextBox 3"/>
          <p:cNvSpPr txBox="1"/>
          <p:nvPr/>
        </p:nvSpPr>
        <p:spPr>
          <a:xfrm>
            <a:off x="1981200" y="457200"/>
            <a:ext cx="4648200" cy="369332"/>
          </a:xfrm>
          <a:prstGeom prst="rect">
            <a:avLst/>
          </a:prstGeom>
          <a:solidFill>
            <a:srgbClr val="FFC000"/>
          </a:solidFill>
        </p:spPr>
        <p:txBody>
          <a:bodyPr wrap="square" rtlCol="0">
            <a:spAutoFit/>
          </a:bodyPr>
          <a:lstStyle/>
          <a:p>
            <a:pPr algn="ctr"/>
            <a:r>
              <a:rPr lang="en-US" b="1" dirty="0" smtClean="0"/>
              <a:t> What do historians agree on??</a:t>
            </a:r>
            <a:endParaRPr lang="en-US" b="1" dirty="0"/>
          </a:p>
        </p:txBody>
      </p:sp>
      <p:sp>
        <p:nvSpPr>
          <p:cNvPr id="5" name="TextBox 4"/>
          <p:cNvSpPr txBox="1"/>
          <p:nvPr/>
        </p:nvSpPr>
        <p:spPr>
          <a:xfrm>
            <a:off x="533400" y="1764298"/>
            <a:ext cx="8153400" cy="3139321"/>
          </a:xfrm>
          <a:prstGeom prst="rect">
            <a:avLst/>
          </a:prstGeom>
          <a:noFill/>
        </p:spPr>
        <p:txBody>
          <a:bodyPr wrap="square" rtlCol="0">
            <a:spAutoFit/>
          </a:bodyPr>
          <a:lstStyle/>
          <a:p>
            <a:pPr marL="236538" lvl="0" indent="-236538">
              <a:spcAft>
                <a:spcPts val="1800"/>
              </a:spcAft>
              <a:buFont typeface="Arial" pitchFamily="34" charset="0"/>
              <a:buChar char="•"/>
            </a:pPr>
            <a:r>
              <a:rPr lang="en-US" sz="2400" b="1" dirty="0" smtClean="0"/>
              <a:t>As conditions changed, these early Americans began to hunt smaller animals and gather food like berries and food plants. They developed nets and hooks for fishing.</a:t>
            </a:r>
          </a:p>
          <a:p>
            <a:pPr marL="236538" lvl="0" indent="-236538">
              <a:spcAft>
                <a:spcPts val="1800"/>
              </a:spcAft>
              <a:buFont typeface="Arial" pitchFamily="34" charset="0"/>
              <a:buChar char="•"/>
            </a:pPr>
            <a:endParaRPr lang="en-US" sz="2400" b="1" dirty="0" smtClean="0"/>
          </a:p>
          <a:p>
            <a:pPr marL="236538" lvl="0" indent="-236538">
              <a:spcAft>
                <a:spcPts val="1800"/>
              </a:spcAft>
              <a:buFont typeface="Arial" pitchFamily="34" charset="0"/>
              <a:buChar char="•"/>
            </a:pPr>
            <a:r>
              <a:rPr lang="en-US" sz="2400" b="1" dirty="0" smtClean="0"/>
              <a:t>Eventually they began to farm.                                                  This allowed them to live in                                                     more permanent settlements.</a:t>
            </a:r>
          </a:p>
        </p:txBody>
      </p:sp>
      <p:pic>
        <p:nvPicPr>
          <p:cNvPr id="56323" name="Picture 3" descr="http://grandrapidsnaturalliving.com/wp-content/uploads/2011/04/3-sisters.jpg"/>
          <p:cNvPicPr>
            <a:picLocks noChangeAspect="1" noChangeArrowheads="1"/>
          </p:cNvPicPr>
          <p:nvPr/>
        </p:nvPicPr>
        <p:blipFill>
          <a:blip r:embed="rId3" cstate="print"/>
          <a:srcRect/>
          <a:stretch>
            <a:fillRect/>
          </a:stretch>
        </p:blipFill>
        <p:spPr bwMode="auto">
          <a:xfrm>
            <a:off x="5410200" y="2971800"/>
            <a:ext cx="1869628" cy="2819400"/>
          </a:xfrm>
          <a:prstGeom prst="rect">
            <a:avLst/>
          </a:prstGeom>
          <a:noFill/>
        </p:spPr>
      </p:pic>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Slide Number Placeholder 8"/>
          <p:cNvSpPr>
            <a:spLocks noGrp="1"/>
          </p:cNvSpPr>
          <p:nvPr>
            <p:ph type="sldNum" sz="quarter" idx="12"/>
          </p:nvPr>
        </p:nvSpPr>
        <p:spPr/>
        <p:txBody>
          <a:bodyPr/>
          <a:lstStyle/>
          <a:p>
            <a:fld id="{985B0C89-B727-4D5A-9666-0A58ADA09F3E}" type="slidenum">
              <a:rPr lang="en-US" sz="1800" b="1" smtClean="0">
                <a:solidFill>
                  <a:schemeClr val="tx1"/>
                </a:solidFill>
              </a:rPr>
              <a:pPr/>
              <a:t>17</a:t>
            </a:fld>
            <a:endParaRPr lang="en-US" sz="1800" b="1" dirty="0">
              <a:solidFill>
                <a:schemeClr val="tx1"/>
              </a:solidFill>
            </a:endParaRPr>
          </a:p>
        </p:txBody>
      </p:sp>
      <p:sp>
        <p:nvSpPr>
          <p:cNvPr id="4" name="TextBox 3"/>
          <p:cNvSpPr txBox="1"/>
          <p:nvPr/>
        </p:nvSpPr>
        <p:spPr>
          <a:xfrm>
            <a:off x="1981200" y="457200"/>
            <a:ext cx="4648200" cy="369332"/>
          </a:xfrm>
          <a:prstGeom prst="rect">
            <a:avLst/>
          </a:prstGeom>
          <a:solidFill>
            <a:srgbClr val="FFC000"/>
          </a:solidFill>
        </p:spPr>
        <p:txBody>
          <a:bodyPr wrap="square" rtlCol="0">
            <a:spAutoFit/>
          </a:bodyPr>
          <a:lstStyle/>
          <a:p>
            <a:pPr algn="ctr"/>
            <a:r>
              <a:rPr lang="en-US" b="1" dirty="0" smtClean="0"/>
              <a:t> What do historians agree on??</a:t>
            </a:r>
            <a:endParaRPr lang="en-US" b="1" dirty="0"/>
          </a:p>
        </p:txBody>
      </p:sp>
      <p:sp>
        <p:nvSpPr>
          <p:cNvPr id="5" name="TextBox 4"/>
          <p:cNvSpPr txBox="1"/>
          <p:nvPr/>
        </p:nvSpPr>
        <p:spPr>
          <a:xfrm>
            <a:off x="533400" y="1295400"/>
            <a:ext cx="8153400" cy="1569660"/>
          </a:xfrm>
          <a:prstGeom prst="rect">
            <a:avLst/>
          </a:prstGeom>
          <a:noFill/>
        </p:spPr>
        <p:txBody>
          <a:bodyPr wrap="square" rtlCol="0">
            <a:spAutoFit/>
          </a:bodyPr>
          <a:lstStyle/>
          <a:p>
            <a:pPr lvl="0">
              <a:spcAft>
                <a:spcPts val="1800"/>
              </a:spcAft>
            </a:pPr>
            <a:r>
              <a:rPr lang="en-US" sz="2400" b="1" dirty="0" smtClean="0"/>
              <a:t>As they spread across the Americas, these people developed hundreds of separate cultures with different languages, types of shelters, art forms, and traditions. We have come to know these people as Native Americans.</a:t>
            </a:r>
          </a:p>
        </p:txBody>
      </p:sp>
      <p:pic>
        <p:nvPicPr>
          <p:cNvPr id="50179" name="Picture 3" descr="http://www.sci-news.com/images/2012/07/image_463.jpg"/>
          <p:cNvPicPr>
            <a:picLocks noChangeAspect="1" noChangeArrowheads="1"/>
          </p:cNvPicPr>
          <p:nvPr/>
        </p:nvPicPr>
        <p:blipFill>
          <a:blip r:embed="rId3" cstate="print"/>
          <a:srcRect/>
          <a:stretch>
            <a:fillRect/>
          </a:stretch>
        </p:blipFill>
        <p:spPr bwMode="auto">
          <a:xfrm>
            <a:off x="2438400" y="3200400"/>
            <a:ext cx="6096000" cy="3143250"/>
          </a:xfrm>
          <a:prstGeom prst="rect">
            <a:avLst/>
          </a:prstGeom>
          <a:noFill/>
        </p:spPr>
      </p:pic>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p:cNvSpPr txBox="1"/>
          <p:nvPr/>
        </p:nvSpPr>
        <p:spPr>
          <a:xfrm>
            <a:off x="1371600" y="1981200"/>
            <a:ext cx="6019800" cy="1631216"/>
          </a:xfrm>
          <a:prstGeom prst="rect">
            <a:avLst/>
          </a:prstGeom>
          <a:noFill/>
        </p:spPr>
        <p:txBody>
          <a:bodyPr wrap="square" rtlCol="0">
            <a:spAutoFit/>
          </a:bodyPr>
          <a:lstStyle/>
          <a:p>
            <a:pPr algn="ctr"/>
            <a:r>
              <a:rPr lang="en-US" sz="3200" b="1" dirty="0" smtClean="0"/>
              <a:t>Property of Oakland Schools</a:t>
            </a:r>
          </a:p>
          <a:p>
            <a:pPr algn="ctr"/>
            <a:endParaRPr lang="en-US" sz="3200" dirty="0" smtClean="0"/>
          </a:p>
          <a:p>
            <a:pPr algn="ctr"/>
            <a:r>
              <a:rPr lang="en-US" dirty="0" smtClean="0"/>
              <a:t>Author: Carol </a:t>
            </a:r>
            <a:r>
              <a:rPr lang="en-US" dirty="0" err="1" smtClean="0"/>
              <a:t>Egbo</a:t>
            </a:r>
            <a:endParaRPr lang="en-US" dirty="0" smtClean="0"/>
          </a:p>
          <a:p>
            <a:pPr algn="ctr"/>
            <a:r>
              <a:rPr lang="en-US" dirty="0" smtClean="0"/>
              <a:t>Editors: Amy Bloom and Kimberly </a:t>
            </a:r>
            <a:r>
              <a:rPr lang="en-US" dirty="0" err="1" smtClean="0"/>
              <a:t>Hase</a:t>
            </a:r>
            <a:r>
              <a:rPr lang="en-US" dirty="0" smtClean="0"/>
              <a:t> </a:t>
            </a:r>
            <a:r>
              <a:rPr lang="en-US" dirty="0" err="1" smtClean="0"/>
              <a:t>Galek</a:t>
            </a:r>
            <a:endParaRPr lang="en-US" dirty="0"/>
          </a:p>
        </p:txBody>
      </p:sp>
      <p:pic>
        <p:nvPicPr>
          <p:cNvPr id="7" name="Picture 6" descr="C:\Users\blooma\AppData\Local\Microsoft\Windows\Temporary Internet Files\Content.Outlook\07IV7VE0\OSlogonewmission graphic (2).jpg"/>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6248400" y="4724400"/>
            <a:ext cx="2895600" cy="1447800"/>
          </a:xfrm>
          <a:prstGeom prst="rect">
            <a:avLst/>
          </a:prstGeom>
          <a:noFill/>
          <a:extLst>
            <a:ext uri="{909E8E84-426E-40DD-AFC4-6F175D3DCCD1}">
              <a14:hiddenFill xmlns:a14="http://schemas.microsoft.com/office/drawing/2010/main" xmlns="">
                <a:solidFill>
                  <a:srgbClr val="FFFFFF"/>
                </a:solidFill>
              </a14:hiddenFill>
            </a:ext>
          </a:extLst>
        </p:spPr>
      </p:pic>
      <p:sp>
        <p:nvSpPr>
          <p:cNvPr id="4" name="Slide Number Placeholder 3"/>
          <p:cNvSpPr>
            <a:spLocks noGrp="1"/>
          </p:cNvSpPr>
          <p:nvPr>
            <p:ph type="sldNum" sz="quarter" idx="12"/>
          </p:nvPr>
        </p:nvSpPr>
        <p:spPr/>
        <p:txBody>
          <a:bodyPr/>
          <a:lstStyle/>
          <a:p>
            <a:fld id="{985B0C89-B727-4D5A-9666-0A58ADA09F3E}" type="slidenum">
              <a:rPr lang="en-US" smtClean="0"/>
              <a:pPr/>
              <a:t>18</a:t>
            </a:fld>
            <a:endParaRPr lang="en-US"/>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Slide Number Placeholder 8"/>
          <p:cNvSpPr>
            <a:spLocks noGrp="1"/>
          </p:cNvSpPr>
          <p:nvPr>
            <p:ph type="sldNum" sz="quarter" idx="12"/>
          </p:nvPr>
        </p:nvSpPr>
        <p:spPr/>
        <p:txBody>
          <a:bodyPr/>
          <a:lstStyle/>
          <a:p>
            <a:fld id="{985B0C89-B727-4D5A-9666-0A58ADA09F3E}" type="slidenum">
              <a:rPr lang="en-US" sz="1800" b="1" smtClean="0">
                <a:solidFill>
                  <a:schemeClr val="tx1"/>
                </a:solidFill>
              </a:rPr>
              <a:pPr/>
              <a:t>2</a:t>
            </a:fld>
            <a:endParaRPr lang="en-US" sz="1800" b="1" dirty="0">
              <a:solidFill>
                <a:schemeClr val="tx1"/>
              </a:solidFill>
            </a:endParaRPr>
          </a:p>
        </p:txBody>
      </p:sp>
      <p:pic>
        <p:nvPicPr>
          <p:cNvPr id="6146" name="Picture 2" descr="The Topper Site Volunteers"/>
          <p:cNvPicPr>
            <a:picLocks noChangeAspect="1" noChangeArrowheads="1"/>
          </p:cNvPicPr>
          <p:nvPr/>
        </p:nvPicPr>
        <p:blipFill>
          <a:blip r:embed="rId3" cstate="print"/>
          <a:srcRect/>
          <a:stretch>
            <a:fillRect/>
          </a:stretch>
        </p:blipFill>
        <p:spPr bwMode="auto">
          <a:xfrm>
            <a:off x="762000" y="685800"/>
            <a:ext cx="7732944" cy="5181600"/>
          </a:xfrm>
          <a:prstGeom prst="rect">
            <a:avLst/>
          </a:prstGeom>
          <a:noFill/>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Slide Number Placeholder 8"/>
          <p:cNvSpPr>
            <a:spLocks noGrp="1"/>
          </p:cNvSpPr>
          <p:nvPr>
            <p:ph type="sldNum" sz="quarter" idx="12"/>
          </p:nvPr>
        </p:nvSpPr>
        <p:spPr/>
        <p:txBody>
          <a:bodyPr/>
          <a:lstStyle/>
          <a:p>
            <a:fld id="{985B0C89-B727-4D5A-9666-0A58ADA09F3E}" type="slidenum">
              <a:rPr lang="en-US" sz="1800" b="1" smtClean="0">
                <a:solidFill>
                  <a:schemeClr val="tx1"/>
                </a:solidFill>
              </a:rPr>
              <a:pPr/>
              <a:t>3</a:t>
            </a:fld>
            <a:endParaRPr lang="en-US" sz="1800" b="1" dirty="0">
              <a:solidFill>
                <a:schemeClr val="tx1"/>
              </a:solidFill>
            </a:endParaRPr>
          </a:p>
        </p:txBody>
      </p:sp>
      <p:sp>
        <p:nvSpPr>
          <p:cNvPr id="4" name="TextBox 3"/>
          <p:cNvSpPr txBox="1"/>
          <p:nvPr/>
        </p:nvSpPr>
        <p:spPr>
          <a:xfrm>
            <a:off x="533400" y="827680"/>
            <a:ext cx="7924800" cy="2123658"/>
          </a:xfrm>
          <a:prstGeom prst="rect">
            <a:avLst/>
          </a:prstGeom>
          <a:noFill/>
        </p:spPr>
        <p:txBody>
          <a:bodyPr wrap="square" rtlCol="0">
            <a:spAutoFit/>
          </a:bodyPr>
          <a:lstStyle/>
          <a:p>
            <a:pPr hangingPunct="0"/>
            <a:r>
              <a:rPr lang="en-US" b="1" dirty="0" smtClean="0"/>
              <a:t> </a:t>
            </a:r>
            <a:endParaRPr lang="en-US" dirty="0" smtClean="0"/>
          </a:p>
          <a:p>
            <a:pPr hangingPunct="0"/>
            <a:r>
              <a:rPr lang="en-US" dirty="0" smtClean="0"/>
              <a:t> </a:t>
            </a:r>
          </a:p>
          <a:p>
            <a:pPr hangingPunct="0"/>
            <a:r>
              <a:rPr lang="en-US" sz="2400" b="1" dirty="0" smtClean="0"/>
              <a:t>By the early 1900s, most historians had accepted a theory that people first migrated to the Americas from Asia across a “land bridge” during one of Earth’s ice ages.</a:t>
            </a:r>
          </a:p>
          <a:p>
            <a:pPr marL="236538" lvl="0" indent="-236538" hangingPunct="0">
              <a:buFont typeface="Arial" pitchFamily="34" charset="0"/>
              <a:buChar char="•"/>
            </a:pPr>
            <a:endParaRPr lang="en-US" sz="2400" b="1" dirty="0" smtClean="0"/>
          </a:p>
        </p:txBody>
      </p:sp>
      <p:sp>
        <p:nvSpPr>
          <p:cNvPr id="5" name="TextBox 4"/>
          <p:cNvSpPr txBox="1"/>
          <p:nvPr/>
        </p:nvSpPr>
        <p:spPr>
          <a:xfrm>
            <a:off x="1828800" y="457200"/>
            <a:ext cx="4648200" cy="369332"/>
          </a:xfrm>
          <a:prstGeom prst="rect">
            <a:avLst/>
          </a:prstGeom>
          <a:solidFill>
            <a:srgbClr val="FFC000"/>
          </a:solidFill>
        </p:spPr>
        <p:txBody>
          <a:bodyPr wrap="square" rtlCol="0">
            <a:spAutoFit/>
          </a:bodyPr>
          <a:lstStyle/>
          <a:p>
            <a:pPr algn="ctr"/>
            <a:r>
              <a:rPr lang="en-US" b="1" dirty="0" smtClean="0"/>
              <a:t>The Land Bridge Theory</a:t>
            </a:r>
            <a:endParaRPr lang="en-US" b="1" dirty="0"/>
          </a:p>
        </p:txBody>
      </p:sp>
      <p:pic>
        <p:nvPicPr>
          <p:cNvPr id="6" name="Picture 2" descr="http://chinese-unicorn.com/wp-content/uploads/2012/08/image063.jpg"/>
          <p:cNvPicPr>
            <a:picLocks noChangeAspect="1" noChangeArrowheads="1"/>
          </p:cNvPicPr>
          <p:nvPr/>
        </p:nvPicPr>
        <p:blipFill>
          <a:blip r:embed="rId3" cstate="print"/>
          <a:srcRect/>
          <a:stretch>
            <a:fillRect/>
          </a:stretch>
        </p:blipFill>
        <p:spPr bwMode="auto">
          <a:xfrm>
            <a:off x="4953000" y="2743200"/>
            <a:ext cx="3886200" cy="3203171"/>
          </a:xfrm>
          <a:prstGeom prst="rect">
            <a:avLst/>
          </a:prstGeom>
          <a:noFill/>
        </p:spPr>
      </p:pic>
      <p:sp>
        <p:nvSpPr>
          <p:cNvPr id="8" name="Rectangle 7"/>
          <p:cNvSpPr/>
          <p:nvPr/>
        </p:nvSpPr>
        <p:spPr>
          <a:xfrm>
            <a:off x="533400" y="3505200"/>
            <a:ext cx="4038600" cy="2246769"/>
          </a:xfrm>
          <a:prstGeom prst="rect">
            <a:avLst/>
          </a:prstGeom>
          <a:solidFill>
            <a:srgbClr val="FFC000"/>
          </a:solidFill>
        </p:spPr>
        <p:txBody>
          <a:bodyPr wrap="square">
            <a:spAutoFit/>
          </a:bodyPr>
          <a:lstStyle/>
          <a:p>
            <a:pPr lvl="0" hangingPunct="0"/>
            <a:r>
              <a:rPr lang="en-US" sz="2000" b="1" dirty="0" smtClean="0"/>
              <a:t>During this time large amounts of water had frozen into glaciers so the oceans became shallower. This caused a bridge of dry land about 1000 miles wide to appear between the continents of Asia and North America. </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Slide Number Placeholder 8"/>
          <p:cNvSpPr>
            <a:spLocks noGrp="1"/>
          </p:cNvSpPr>
          <p:nvPr>
            <p:ph type="sldNum" sz="quarter" idx="12"/>
          </p:nvPr>
        </p:nvSpPr>
        <p:spPr/>
        <p:txBody>
          <a:bodyPr/>
          <a:lstStyle/>
          <a:p>
            <a:fld id="{985B0C89-B727-4D5A-9666-0A58ADA09F3E}" type="slidenum">
              <a:rPr lang="en-US" sz="1800" b="1" smtClean="0">
                <a:solidFill>
                  <a:schemeClr val="tx1"/>
                </a:solidFill>
              </a:rPr>
              <a:pPr/>
              <a:t>4</a:t>
            </a:fld>
            <a:endParaRPr lang="en-US" sz="1800" b="1" dirty="0">
              <a:solidFill>
                <a:schemeClr val="tx1"/>
              </a:solidFill>
            </a:endParaRPr>
          </a:p>
        </p:txBody>
      </p:sp>
      <p:sp>
        <p:nvSpPr>
          <p:cNvPr id="4" name="TextBox 3"/>
          <p:cNvSpPr txBox="1"/>
          <p:nvPr/>
        </p:nvSpPr>
        <p:spPr>
          <a:xfrm>
            <a:off x="533400" y="1524000"/>
            <a:ext cx="7924800" cy="3139321"/>
          </a:xfrm>
          <a:prstGeom prst="rect">
            <a:avLst/>
          </a:prstGeom>
          <a:noFill/>
        </p:spPr>
        <p:txBody>
          <a:bodyPr wrap="square" rtlCol="0">
            <a:spAutoFit/>
          </a:bodyPr>
          <a:lstStyle/>
          <a:p>
            <a:pPr lvl="0" hangingPunct="0"/>
            <a:endParaRPr lang="en-US" dirty="0" smtClean="0"/>
          </a:p>
          <a:p>
            <a:pPr lvl="0" hangingPunct="0"/>
            <a:r>
              <a:rPr lang="en-US" sz="2400" b="1" dirty="0" smtClean="0"/>
              <a:t>Some historians believe the first Americans crossed this land bridge about 12,000 – 13,000 years ago.</a:t>
            </a:r>
          </a:p>
          <a:p>
            <a:pPr lvl="0" hangingPunct="0"/>
            <a:endParaRPr lang="en-US" sz="2400" b="1" dirty="0" smtClean="0"/>
          </a:p>
          <a:p>
            <a:pPr lvl="0" hangingPunct="0"/>
            <a:r>
              <a:rPr lang="en-US" sz="2400" b="1" dirty="0" smtClean="0"/>
              <a:t>Historians thought that these early people were probably following large animals such as mammoths, which were their main source of food.</a:t>
            </a:r>
          </a:p>
          <a:p>
            <a:pPr lvl="0" hangingPunct="0"/>
            <a:endParaRPr lang="en-US" dirty="0" smtClean="0"/>
          </a:p>
          <a:p>
            <a:endParaRPr lang="en-US" dirty="0"/>
          </a:p>
        </p:txBody>
      </p:sp>
      <p:sp>
        <p:nvSpPr>
          <p:cNvPr id="5" name="TextBox 4"/>
          <p:cNvSpPr txBox="1"/>
          <p:nvPr/>
        </p:nvSpPr>
        <p:spPr>
          <a:xfrm>
            <a:off x="2057400" y="457200"/>
            <a:ext cx="4648200" cy="369332"/>
          </a:xfrm>
          <a:prstGeom prst="rect">
            <a:avLst/>
          </a:prstGeom>
          <a:solidFill>
            <a:srgbClr val="FFC000"/>
          </a:solidFill>
        </p:spPr>
        <p:txBody>
          <a:bodyPr wrap="square" rtlCol="0">
            <a:spAutoFit/>
          </a:bodyPr>
          <a:lstStyle/>
          <a:p>
            <a:pPr algn="ctr"/>
            <a:r>
              <a:rPr lang="en-US" b="1" dirty="0" smtClean="0"/>
              <a:t>The Land Bridge Theory</a:t>
            </a:r>
            <a:endParaRPr lang="en-US" b="1" dirty="0"/>
          </a:p>
        </p:txBody>
      </p:sp>
      <p:pic>
        <p:nvPicPr>
          <p:cNvPr id="27650" name="Picture 2" descr="Woolly Mammoth"/>
          <p:cNvPicPr>
            <a:picLocks noChangeAspect="1" noChangeArrowheads="1"/>
          </p:cNvPicPr>
          <p:nvPr/>
        </p:nvPicPr>
        <p:blipFill>
          <a:blip r:embed="rId3" cstate="print"/>
          <a:srcRect/>
          <a:stretch>
            <a:fillRect/>
          </a:stretch>
        </p:blipFill>
        <p:spPr bwMode="auto">
          <a:xfrm>
            <a:off x="3810000" y="3962400"/>
            <a:ext cx="4762500" cy="2381250"/>
          </a:xfrm>
          <a:prstGeom prst="rect">
            <a:avLst/>
          </a:prstGeom>
          <a:noFill/>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Slide Number Placeholder 8"/>
          <p:cNvSpPr>
            <a:spLocks noGrp="1"/>
          </p:cNvSpPr>
          <p:nvPr>
            <p:ph type="sldNum" sz="quarter" idx="12"/>
          </p:nvPr>
        </p:nvSpPr>
        <p:spPr/>
        <p:txBody>
          <a:bodyPr/>
          <a:lstStyle/>
          <a:p>
            <a:fld id="{985B0C89-B727-4D5A-9666-0A58ADA09F3E}" type="slidenum">
              <a:rPr lang="en-US" sz="1800" b="1" smtClean="0">
                <a:solidFill>
                  <a:schemeClr val="tx1"/>
                </a:solidFill>
              </a:rPr>
              <a:pPr/>
              <a:t>5</a:t>
            </a:fld>
            <a:endParaRPr lang="en-US" sz="1800" b="1" dirty="0">
              <a:solidFill>
                <a:schemeClr val="tx1"/>
              </a:solidFill>
            </a:endParaRPr>
          </a:p>
        </p:txBody>
      </p:sp>
      <p:sp>
        <p:nvSpPr>
          <p:cNvPr id="4" name="TextBox 3"/>
          <p:cNvSpPr txBox="1"/>
          <p:nvPr/>
        </p:nvSpPr>
        <p:spPr>
          <a:xfrm>
            <a:off x="533400" y="914400"/>
            <a:ext cx="7924800" cy="1646605"/>
          </a:xfrm>
          <a:prstGeom prst="rect">
            <a:avLst/>
          </a:prstGeom>
          <a:noFill/>
        </p:spPr>
        <p:txBody>
          <a:bodyPr wrap="square" rtlCol="0">
            <a:spAutoFit/>
          </a:bodyPr>
          <a:lstStyle/>
          <a:p>
            <a:pPr lvl="0" hangingPunct="0"/>
            <a:endParaRPr lang="en-US" sz="900" b="1" dirty="0" smtClean="0"/>
          </a:p>
          <a:p>
            <a:pPr lvl="0" hangingPunct="0"/>
            <a:r>
              <a:rPr lang="en-US" sz="2000" b="1" dirty="0" smtClean="0"/>
              <a:t>Slowly these hunters made their way farther and farther into the Americas. </a:t>
            </a:r>
          </a:p>
          <a:p>
            <a:pPr lvl="0" hangingPunct="0"/>
            <a:endParaRPr lang="en-US" sz="1400" b="1" dirty="0"/>
          </a:p>
          <a:p>
            <a:pPr lvl="0" hangingPunct="0"/>
            <a:r>
              <a:rPr lang="en-US" sz="2000" b="1" dirty="0" smtClean="0"/>
              <a:t>Some historians believe these people became the first Americans.</a:t>
            </a:r>
          </a:p>
          <a:p>
            <a:endParaRPr lang="en-US" dirty="0"/>
          </a:p>
        </p:txBody>
      </p:sp>
      <p:sp>
        <p:nvSpPr>
          <p:cNvPr id="5" name="TextBox 4"/>
          <p:cNvSpPr txBox="1"/>
          <p:nvPr/>
        </p:nvSpPr>
        <p:spPr>
          <a:xfrm>
            <a:off x="1981200" y="457200"/>
            <a:ext cx="4648200" cy="369332"/>
          </a:xfrm>
          <a:prstGeom prst="rect">
            <a:avLst/>
          </a:prstGeom>
          <a:solidFill>
            <a:srgbClr val="FFC000"/>
          </a:solidFill>
        </p:spPr>
        <p:txBody>
          <a:bodyPr wrap="square" rtlCol="0">
            <a:spAutoFit/>
          </a:bodyPr>
          <a:lstStyle/>
          <a:p>
            <a:pPr algn="ctr"/>
            <a:r>
              <a:rPr lang="en-US" b="1" dirty="0" smtClean="0"/>
              <a:t>The Land Bridge Theory</a:t>
            </a:r>
            <a:endParaRPr lang="en-US" b="1" dirty="0"/>
          </a:p>
        </p:txBody>
      </p:sp>
      <p:pic>
        <p:nvPicPr>
          <p:cNvPr id="25602" name="Picture 2" descr="Map of Beringia"/>
          <p:cNvPicPr>
            <a:picLocks noChangeAspect="1" noChangeArrowheads="1"/>
          </p:cNvPicPr>
          <p:nvPr/>
        </p:nvPicPr>
        <p:blipFill>
          <a:blip r:embed="rId3" cstate="print"/>
          <a:srcRect b="12652"/>
          <a:stretch>
            <a:fillRect/>
          </a:stretch>
        </p:blipFill>
        <p:spPr bwMode="auto">
          <a:xfrm>
            <a:off x="1180214" y="2400123"/>
            <a:ext cx="6592186" cy="4153077"/>
          </a:xfrm>
          <a:prstGeom prst="rect">
            <a:avLst/>
          </a:prstGeom>
          <a:noFill/>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Slide Number Placeholder 8"/>
          <p:cNvSpPr>
            <a:spLocks noGrp="1"/>
          </p:cNvSpPr>
          <p:nvPr>
            <p:ph type="sldNum" sz="quarter" idx="12"/>
          </p:nvPr>
        </p:nvSpPr>
        <p:spPr/>
        <p:txBody>
          <a:bodyPr/>
          <a:lstStyle/>
          <a:p>
            <a:fld id="{985B0C89-B727-4D5A-9666-0A58ADA09F3E}" type="slidenum">
              <a:rPr lang="en-US" sz="1800" b="1" smtClean="0">
                <a:solidFill>
                  <a:schemeClr val="tx1"/>
                </a:solidFill>
              </a:rPr>
              <a:pPr/>
              <a:t>6</a:t>
            </a:fld>
            <a:endParaRPr lang="en-US" sz="1800" b="1" dirty="0">
              <a:solidFill>
                <a:schemeClr val="tx1"/>
              </a:solidFill>
            </a:endParaRPr>
          </a:p>
        </p:txBody>
      </p:sp>
      <p:sp>
        <p:nvSpPr>
          <p:cNvPr id="5" name="TextBox 4"/>
          <p:cNvSpPr txBox="1"/>
          <p:nvPr/>
        </p:nvSpPr>
        <p:spPr>
          <a:xfrm>
            <a:off x="1981200" y="457200"/>
            <a:ext cx="4648200" cy="369332"/>
          </a:xfrm>
          <a:prstGeom prst="rect">
            <a:avLst/>
          </a:prstGeom>
          <a:solidFill>
            <a:srgbClr val="FFC000"/>
          </a:solidFill>
        </p:spPr>
        <p:txBody>
          <a:bodyPr wrap="square" rtlCol="0">
            <a:spAutoFit/>
          </a:bodyPr>
          <a:lstStyle/>
          <a:p>
            <a:pPr algn="ctr"/>
            <a:r>
              <a:rPr lang="en-US" b="1" dirty="0" smtClean="0"/>
              <a:t> Evidence for the Land Bridge Theory</a:t>
            </a:r>
            <a:endParaRPr lang="en-US" b="1" dirty="0"/>
          </a:p>
        </p:txBody>
      </p:sp>
      <p:sp>
        <p:nvSpPr>
          <p:cNvPr id="6" name="TextBox 5"/>
          <p:cNvSpPr txBox="1"/>
          <p:nvPr/>
        </p:nvSpPr>
        <p:spPr>
          <a:xfrm>
            <a:off x="609600" y="1066800"/>
            <a:ext cx="8077200" cy="5216813"/>
          </a:xfrm>
          <a:prstGeom prst="rect">
            <a:avLst/>
          </a:prstGeom>
          <a:noFill/>
        </p:spPr>
        <p:txBody>
          <a:bodyPr wrap="square" rtlCol="0">
            <a:spAutoFit/>
          </a:bodyPr>
          <a:lstStyle/>
          <a:p>
            <a:pPr marL="236538" lvl="0" indent="-236538">
              <a:spcAft>
                <a:spcPts val="1800"/>
              </a:spcAft>
              <a:buFont typeface="Arial" pitchFamily="34" charset="0"/>
              <a:buChar char="•"/>
            </a:pPr>
            <a:r>
              <a:rPr lang="en-US" sz="2000" b="1" dirty="0" smtClean="0"/>
              <a:t>In the 1930s spear points were found in in New Mexico.  Some historians believed that these spear points were used for hunting mammoths by early hunters whose ancestors had crossed the land bridge.</a:t>
            </a:r>
          </a:p>
          <a:p>
            <a:pPr marL="236538" lvl="0" indent="-236538">
              <a:spcAft>
                <a:spcPts val="1800"/>
              </a:spcAft>
              <a:buFont typeface="Arial" pitchFamily="34" charset="0"/>
              <a:buChar char="•"/>
            </a:pPr>
            <a:r>
              <a:rPr lang="en-US" sz="2000" b="1" dirty="0" smtClean="0"/>
              <a:t>The first of these artifacts were found near Clovis, New Mexico so these early people became known as the “Clovis” people. </a:t>
            </a:r>
          </a:p>
          <a:p>
            <a:pPr marL="236538" lvl="0" indent="-236538">
              <a:spcAft>
                <a:spcPts val="1800"/>
              </a:spcAft>
              <a:buFont typeface="Arial" pitchFamily="34" charset="0"/>
              <a:buChar char="•"/>
            </a:pPr>
            <a:r>
              <a:rPr lang="en-US" sz="2000" b="1" dirty="0" smtClean="0"/>
              <a:t>In the 1950s the same type of spear points were found                               in Arizona. </a:t>
            </a:r>
          </a:p>
          <a:p>
            <a:pPr marL="236538" lvl="0" indent="-236538">
              <a:spcAft>
                <a:spcPts val="1800"/>
              </a:spcAft>
              <a:buFont typeface="Arial" pitchFamily="34" charset="0"/>
              <a:buChar char="•"/>
            </a:pPr>
            <a:r>
              <a:rPr lang="en-US" sz="2000" b="1" dirty="0" smtClean="0"/>
              <a:t>Scientific testing dated these “Clovis points” as being                        around 11,000 years old.</a:t>
            </a:r>
          </a:p>
          <a:p>
            <a:pPr marL="236538" lvl="0" indent="-236538">
              <a:spcAft>
                <a:spcPts val="1800"/>
              </a:spcAft>
              <a:buFont typeface="Arial" pitchFamily="34" charset="0"/>
              <a:buChar char="•"/>
            </a:pPr>
            <a:r>
              <a:rPr lang="en-US" sz="2000" b="1" dirty="0" smtClean="0"/>
              <a:t>This led many historians to believe that the land bridge                      theory was correct and people had been in the Americas                                    for about 12,000 years.</a:t>
            </a:r>
          </a:p>
          <a:p>
            <a:endParaRPr lang="en-US" dirty="0"/>
          </a:p>
        </p:txBody>
      </p:sp>
      <p:pic>
        <p:nvPicPr>
          <p:cNvPr id="31746" name="Picture 2" descr="http://upload.wikimedia.org/wikipedia/commons/0/0d/Clovis_Point.jpg">
            <a:hlinkClick r:id="rId3"/>
          </p:cNvPr>
          <p:cNvPicPr>
            <a:picLocks noChangeAspect="1" noChangeArrowheads="1"/>
          </p:cNvPicPr>
          <p:nvPr/>
        </p:nvPicPr>
        <p:blipFill>
          <a:blip r:embed="rId4" cstate="print"/>
          <a:srcRect/>
          <a:stretch>
            <a:fillRect/>
          </a:stretch>
        </p:blipFill>
        <p:spPr bwMode="auto">
          <a:xfrm>
            <a:off x="7086600" y="2895600"/>
            <a:ext cx="1695450" cy="2486026"/>
          </a:xfrm>
          <a:prstGeom prst="rect">
            <a:avLst/>
          </a:prstGeom>
          <a:noFill/>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Slide Number Placeholder 8"/>
          <p:cNvSpPr>
            <a:spLocks noGrp="1"/>
          </p:cNvSpPr>
          <p:nvPr>
            <p:ph type="sldNum" sz="quarter" idx="12"/>
          </p:nvPr>
        </p:nvSpPr>
        <p:spPr/>
        <p:txBody>
          <a:bodyPr/>
          <a:lstStyle/>
          <a:p>
            <a:fld id="{985B0C89-B727-4D5A-9666-0A58ADA09F3E}" type="slidenum">
              <a:rPr lang="en-US" sz="1800" b="1" smtClean="0">
                <a:solidFill>
                  <a:schemeClr val="tx1"/>
                </a:solidFill>
              </a:rPr>
              <a:pPr/>
              <a:t>7</a:t>
            </a:fld>
            <a:endParaRPr lang="en-US" sz="1800" b="1" dirty="0">
              <a:solidFill>
                <a:schemeClr val="tx1"/>
              </a:solidFill>
            </a:endParaRPr>
          </a:p>
        </p:txBody>
      </p:sp>
      <p:sp>
        <p:nvSpPr>
          <p:cNvPr id="4" name="TextBox 3"/>
          <p:cNvSpPr txBox="1"/>
          <p:nvPr/>
        </p:nvSpPr>
        <p:spPr>
          <a:xfrm>
            <a:off x="1981200" y="457200"/>
            <a:ext cx="4648200" cy="646331"/>
          </a:xfrm>
          <a:prstGeom prst="rect">
            <a:avLst/>
          </a:prstGeom>
          <a:solidFill>
            <a:srgbClr val="00B0F0"/>
          </a:solidFill>
        </p:spPr>
        <p:txBody>
          <a:bodyPr wrap="square" rtlCol="0">
            <a:spAutoFit/>
          </a:bodyPr>
          <a:lstStyle/>
          <a:p>
            <a:pPr algn="ctr"/>
            <a:r>
              <a:rPr lang="en-US" sz="3600" b="1" dirty="0" smtClean="0"/>
              <a:t> ACTIVITY</a:t>
            </a:r>
            <a:endParaRPr lang="en-US" sz="3600" b="1" dirty="0"/>
          </a:p>
        </p:txBody>
      </p:sp>
      <p:sp>
        <p:nvSpPr>
          <p:cNvPr id="5" name="TextBox 4"/>
          <p:cNvSpPr txBox="1"/>
          <p:nvPr/>
        </p:nvSpPr>
        <p:spPr>
          <a:xfrm>
            <a:off x="838200" y="2133600"/>
            <a:ext cx="7239000" cy="1938992"/>
          </a:xfrm>
          <a:prstGeom prst="rect">
            <a:avLst/>
          </a:prstGeom>
          <a:noFill/>
        </p:spPr>
        <p:txBody>
          <a:bodyPr wrap="square" rtlCol="0">
            <a:spAutoFit/>
          </a:bodyPr>
          <a:lstStyle/>
          <a:p>
            <a:pPr algn="ctr"/>
            <a:r>
              <a:rPr lang="en-US" sz="6000" b="1" dirty="0" smtClean="0"/>
              <a:t>Investigating New Evidence</a:t>
            </a:r>
            <a:endParaRPr lang="en-US" sz="6000" b="1" dirty="0"/>
          </a:p>
        </p:txBody>
      </p:sp>
      <p:pic>
        <p:nvPicPr>
          <p:cNvPr id="35842" name="Picture 2" descr="http://www.debtrescuecentral.com/WM/blog/wp-content/uploads/2010/09/investigating.gif"/>
          <p:cNvPicPr>
            <a:picLocks noChangeAspect="1" noChangeArrowheads="1"/>
          </p:cNvPicPr>
          <p:nvPr/>
        </p:nvPicPr>
        <p:blipFill>
          <a:blip r:embed="rId3" cstate="print"/>
          <a:srcRect/>
          <a:stretch>
            <a:fillRect/>
          </a:stretch>
        </p:blipFill>
        <p:spPr bwMode="auto">
          <a:xfrm>
            <a:off x="3886200" y="4191000"/>
            <a:ext cx="1504950" cy="1838325"/>
          </a:xfrm>
          <a:prstGeom prst="rect">
            <a:avLst/>
          </a:prstGeom>
          <a:noFill/>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Slide Number Placeholder 8"/>
          <p:cNvSpPr>
            <a:spLocks noGrp="1"/>
          </p:cNvSpPr>
          <p:nvPr>
            <p:ph type="sldNum" sz="quarter" idx="12"/>
          </p:nvPr>
        </p:nvSpPr>
        <p:spPr/>
        <p:txBody>
          <a:bodyPr/>
          <a:lstStyle/>
          <a:p>
            <a:fld id="{985B0C89-B727-4D5A-9666-0A58ADA09F3E}" type="slidenum">
              <a:rPr lang="en-US" sz="1800" b="1" smtClean="0">
                <a:solidFill>
                  <a:schemeClr val="tx1"/>
                </a:solidFill>
              </a:rPr>
              <a:pPr/>
              <a:t>8</a:t>
            </a:fld>
            <a:endParaRPr lang="en-US" sz="1800" b="1" dirty="0">
              <a:solidFill>
                <a:schemeClr val="tx1"/>
              </a:solidFill>
            </a:endParaRPr>
          </a:p>
        </p:txBody>
      </p:sp>
      <p:pic>
        <p:nvPicPr>
          <p:cNvPr id="6146" name="Picture 2" descr="The Topper Site Volunteers"/>
          <p:cNvPicPr>
            <a:picLocks noChangeAspect="1" noChangeArrowheads="1"/>
          </p:cNvPicPr>
          <p:nvPr/>
        </p:nvPicPr>
        <p:blipFill>
          <a:blip r:embed="rId3" cstate="print"/>
          <a:srcRect/>
          <a:stretch>
            <a:fillRect/>
          </a:stretch>
        </p:blipFill>
        <p:spPr bwMode="auto">
          <a:xfrm>
            <a:off x="762000" y="685800"/>
            <a:ext cx="7732944" cy="5181600"/>
          </a:xfrm>
          <a:prstGeom prst="rect">
            <a:avLst/>
          </a:prstGeom>
          <a:noFill/>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Slide Number Placeholder 8"/>
          <p:cNvSpPr>
            <a:spLocks noGrp="1"/>
          </p:cNvSpPr>
          <p:nvPr>
            <p:ph type="sldNum" sz="quarter" idx="12"/>
          </p:nvPr>
        </p:nvSpPr>
        <p:spPr/>
        <p:txBody>
          <a:bodyPr/>
          <a:lstStyle/>
          <a:p>
            <a:fld id="{985B0C89-B727-4D5A-9666-0A58ADA09F3E}" type="slidenum">
              <a:rPr lang="en-US" sz="1800" b="1" smtClean="0">
                <a:solidFill>
                  <a:schemeClr val="tx1"/>
                </a:solidFill>
              </a:rPr>
              <a:pPr/>
              <a:t>9</a:t>
            </a:fld>
            <a:endParaRPr lang="en-US" sz="1800" b="1" dirty="0">
              <a:solidFill>
                <a:schemeClr val="tx1"/>
              </a:solidFill>
            </a:endParaRPr>
          </a:p>
        </p:txBody>
      </p:sp>
      <p:sp>
        <p:nvSpPr>
          <p:cNvPr id="4" name="TextBox 3"/>
          <p:cNvSpPr txBox="1"/>
          <p:nvPr/>
        </p:nvSpPr>
        <p:spPr>
          <a:xfrm>
            <a:off x="1981200" y="457200"/>
            <a:ext cx="4648200" cy="369332"/>
          </a:xfrm>
          <a:prstGeom prst="rect">
            <a:avLst/>
          </a:prstGeom>
          <a:solidFill>
            <a:srgbClr val="FFC000"/>
          </a:solidFill>
        </p:spPr>
        <p:txBody>
          <a:bodyPr wrap="square" rtlCol="0">
            <a:spAutoFit/>
          </a:bodyPr>
          <a:lstStyle/>
          <a:p>
            <a:pPr algn="ctr"/>
            <a:r>
              <a:rPr lang="en-US" b="1" dirty="0" smtClean="0"/>
              <a:t> The Topper Site in South Carolina</a:t>
            </a:r>
            <a:endParaRPr lang="en-US" b="1" dirty="0"/>
          </a:p>
        </p:txBody>
      </p:sp>
      <p:sp>
        <p:nvSpPr>
          <p:cNvPr id="5" name="TextBox 4"/>
          <p:cNvSpPr txBox="1"/>
          <p:nvPr/>
        </p:nvSpPr>
        <p:spPr>
          <a:xfrm>
            <a:off x="457200" y="1143000"/>
            <a:ext cx="8153400" cy="4339650"/>
          </a:xfrm>
          <a:prstGeom prst="rect">
            <a:avLst/>
          </a:prstGeom>
          <a:noFill/>
        </p:spPr>
        <p:txBody>
          <a:bodyPr wrap="square" rtlCol="0">
            <a:spAutoFit/>
          </a:bodyPr>
          <a:lstStyle/>
          <a:p>
            <a:pPr hangingPunct="0"/>
            <a:r>
              <a:rPr lang="en-US" dirty="0" smtClean="0"/>
              <a:t> </a:t>
            </a:r>
          </a:p>
          <a:p>
            <a:pPr lvl="0" hangingPunct="0"/>
            <a:r>
              <a:rPr lang="en-US" sz="2000" b="1" dirty="0" smtClean="0"/>
              <a:t>In 2004, Dr. Albert Goodyear and his team uncovered flakes of stone that looked like those made by humans in southwestern South Carolina.</a:t>
            </a:r>
          </a:p>
          <a:p>
            <a:pPr lvl="0" hangingPunct="0"/>
            <a:endParaRPr lang="en-US" sz="2000" b="1" dirty="0" smtClean="0"/>
          </a:p>
          <a:p>
            <a:pPr lvl="0" hangingPunct="0"/>
            <a:endParaRPr lang="en-US" sz="2000" b="1" dirty="0" smtClean="0"/>
          </a:p>
          <a:p>
            <a:pPr lvl="0" hangingPunct="0"/>
            <a:r>
              <a:rPr lang="en-US" sz="2000" b="1" dirty="0" smtClean="0"/>
              <a:t>Later more stone flakes and charred plants that may have been from a hearth were found.</a:t>
            </a:r>
          </a:p>
          <a:p>
            <a:pPr lvl="0" hangingPunct="0"/>
            <a:endParaRPr lang="en-US" sz="2000" b="1" dirty="0" smtClean="0"/>
          </a:p>
          <a:p>
            <a:pPr lvl="0" hangingPunct="0"/>
            <a:endParaRPr lang="en-US" sz="2000" b="1" dirty="0" smtClean="0"/>
          </a:p>
          <a:p>
            <a:pPr lvl="0" hangingPunct="0"/>
            <a:r>
              <a:rPr lang="en-US" sz="2000" b="1" dirty="0" smtClean="0"/>
              <a:t>Scientific tests dated the objects at this site                                                            as being 50,000 years old. This would make them                                               at least 25,000 years older than any other known                                                                                                              human site in the Americas.</a:t>
            </a:r>
          </a:p>
          <a:p>
            <a:endParaRPr lang="en-US" dirty="0"/>
          </a:p>
        </p:txBody>
      </p:sp>
      <p:pic>
        <p:nvPicPr>
          <p:cNvPr id="39938" name="Picture 2" descr="50,000 Years Old? - Pre-Clovis Artifact from Topper Archaeological Site"/>
          <p:cNvPicPr>
            <a:picLocks noChangeAspect="1" noChangeArrowheads="1"/>
          </p:cNvPicPr>
          <p:nvPr/>
        </p:nvPicPr>
        <p:blipFill>
          <a:blip r:embed="rId3" cstate="print"/>
          <a:srcRect/>
          <a:stretch>
            <a:fillRect/>
          </a:stretch>
        </p:blipFill>
        <p:spPr bwMode="auto">
          <a:xfrm>
            <a:off x="5867400" y="3200400"/>
            <a:ext cx="2619375" cy="2943225"/>
          </a:xfrm>
          <a:prstGeom prst="rect">
            <a:avLst/>
          </a:prstGeom>
          <a:noFill/>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3619</TotalTime>
  <Words>731</Words>
  <Application>Microsoft Office PowerPoint</Application>
  <PresentationFormat>On-screen Show (4:3)</PresentationFormat>
  <Paragraphs>134</Paragraphs>
  <Slides>18</Slides>
  <Notes>18</Notes>
  <HiddenSlides>0</HiddenSlides>
  <MMClips>0</MMClips>
  <ScaleCrop>false</ScaleCrop>
  <HeadingPairs>
    <vt:vector size="4" baseType="variant">
      <vt:variant>
        <vt:lpstr>Theme</vt:lpstr>
      </vt:variant>
      <vt:variant>
        <vt:i4>1</vt:i4>
      </vt:variant>
      <vt:variant>
        <vt:lpstr>Slide Titles</vt:lpstr>
      </vt:variant>
      <vt:variant>
        <vt:i4>18</vt:i4>
      </vt:variant>
    </vt:vector>
  </HeadingPairs>
  <TitlesOfParts>
    <vt:vector size="19" baseType="lpstr">
      <vt:lpstr>Office Theme</vt:lpstr>
      <vt:lpstr>6th Grade Social Studies Unit 3, Lesson 6  Theories of Migration</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vector>
  </TitlesOfParts>
  <Company>Waterford School District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Lesson 1  How Can Maps Help Us Better Understand the Earth?</dc:title>
  <dc:creator>Carol Egbo_2</dc:creator>
  <cp:lastModifiedBy>Holy Trinity</cp:lastModifiedBy>
  <cp:revision>220</cp:revision>
  <cp:lastPrinted>2012-10-19T15:59:39Z</cp:lastPrinted>
  <dcterms:created xsi:type="dcterms:W3CDTF">2012-07-28T20:03:29Z</dcterms:created>
  <dcterms:modified xsi:type="dcterms:W3CDTF">2016-10-11T17:43:23Z</dcterms:modified>
</cp:coreProperties>
</file>